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97" r:id="rId6"/>
    <p:sldId id="299" r:id="rId7"/>
    <p:sldId id="298" r:id="rId8"/>
    <p:sldId id="261" r:id="rId9"/>
    <p:sldId id="300" r:id="rId10"/>
    <p:sldId id="301" r:id="rId11"/>
    <p:sldId id="264" r:id="rId12"/>
    <p:sldId id="302" r:id="rId13"/>
    <p:sldId id="279" r:id="rId14"/>
  </p:sldIdLst>
  <p:sldSz cx="9144000" cy="5143500" type="screen16x9"/>
  <p:notesSz cx="6858000" cy="9144000"/>
  <p:embeddedFontLst>
    <p:embeddedFont>
      <p:font typeface="Advent Pro Light" panose="020B0604020202020204" charset="0"/>
      <p:regular r:id="rId16"/>
      <p:bold r:id="rId17"/>
    </p:embeddedFont>
    <p:embeddedFont>
      <p:font typeface="Anton" panose="020B0604020202020204" charset="0"/>
      <p:regular r:id="rId18"/>
    </p:embeddedFont>
    <p:embeddedFont>
      <p:font typeface="Fira Sans Condensed Light" panose="020B0604020202020204" charset="0"/>
      <p:regular r:id="rId19"/>
      <p:bold r:id="rId20"/>
      <p:italic r:id="rId21"/>
      <p:boldItalic r:id="rId22"/>
    </p:embeddedFont>
    <p:embeddedFont>
      <p:font typeface="Rajdhani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483AD6-2B3B-472A-A2DF-9C085A65BCF5}">
  <a:tblStyle styleId="{B3483AD6-2B3B-472A-A2DF-9C085A65BC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7098bb5640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7098bb5640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283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527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247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7" r:id="rId5"/>
    <p:sldLayoutId id="2147483659" r:id="rId6"/>
    <p:sldLayoutId id="2147483660" r:id="rId7"/>
    <p:sldLayoutId id="2147483662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210450" y="411982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jdhani"/>
                <a:ea typeface="Rajdhani"/>
                <a:cs typeface="Rajdhani"/>
                <a:sym typeface="Rajdhani"/>
              </a:rPr>
              <a:t>PROYECTO DE MACHINE LEARNING</a:t>
            </a:r>
            <a:endParaRPr sz="5400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947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Presentado por: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María Valentina Rojas Pulgarín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Santiago Ocampo Orrego</a:t>
            </a:r>
            <a:endParaRPr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4;p26">
            <a:extLst>
              <a:ext uri="{FF2B5EF4-FFF2-40B4-BE49-F238E27FC236}">
                <a16:creationId xmlns:a16="http://schemas.microsoft.com/office/drawing/2014/main" id="{55B8C921-3039-44E1-B657-C3473935B520}"/>
              </a:ext>
            </a:extLst>
          </p:cNvPr>
          <p:cNvSpPr txBox="1">
            <a:spLocks/>
          </p:cNvSpPr>
          <p:nvPr/>
        </p:nvSpPr>
        <p:spPr>
          <a:xfrm>
            <a:off x="6841278" y="1600997"/>
            <a:ext cx="111505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4800" b="1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04</a:t>
            </a:r>
          </a:p>
        </p:txBody>
      </p:sp>
      <p:sp>
        <p:nvSpPr>
          <p:cNvPr id="13" name="Google Shape;160;p29">
            <a:extLst>
              <a:ext uri="{FF2B5EF4-FFF2-40B4-BE49-F238E27FC236}">
                <a16:creationId xmlns:a16="http://schemas.microsoft.com/office/drawing/2014/main" id="{9267CE50-5860-4C64-BDE5-4D94181594B1}"/>
              </a:ext>
            </a:extLst>
          </p:cNvPr>
          <p:cNvSpPr txBox="1">
            <a:spLocks/>
          </p:cNvSpPr>
          <p:nvPr/>
        </p:nvSpPr>
        <p:spPr>
          <a:xfrm>
            <a:off x="5495092" y="2250687"/>
            <a:ext cx="4137136" cy="78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CO" sz="4800" dirty="0"/>
              <a:t>Resultados</a:t>
            </a:r>
          </a:p>
        </p:txBody>
      </p:sp>
      <p:sp>
        <p:nvSpPr>
          <p:cNvPr id="14" name="Google Shape;162;p29">
            <a:extLst>
              <a:ext uri="{FF2B5EF4-FFF2-40B4-BE49-F238E27FC236}">
                <a16:creationId xmlns:a16="http://schemas.microsoft.com/office/drawing/2014/main" id="{2B893EB1-A73A-4BA0-8A9B-EA40B6C1A49E}"/>
              </a:ext>
            </a:extLst>
          </p:cNvPr>
          <p:cNvSpPr txBox="1">
            <a:spLocks/>
          </p:cNvSpPr>
          <p:nvPr/>
        </p:nvSpPr>
        <p:spPr>
          <a:xfrm>
            <a:off x="317492" y="397565"/>
            <a:ext cx="5205564" cy="474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s-ES" sz="2400" dirty="0">
                <a:latin typeface="Rajdhani" panose="020B0604020202020204" charset="0"/>
                <a:cs typeface="Rajdhani" panose="020B0604020202020204" charset="0"/>
              </a:rPr>
              <a:t>Los resultados presentados a continuación, se obtuvieron aplicando un algoritmo de machine </a:t>
            </a:r>
            <a:r>
              <a:rPr lang="es-ES" sz="2400" dirty="0" err="1">
                <a:latin typeface="Rajdhani" panose="020B0604020202020204" charset="0"/>
                <a:cs typeface="Rajdhani" panose="020B0604020202020204" charset="0"/>
              </a:rPr>
              <a:t>learning</a:t>
            </a:r>
            <a:r>
              <a:rPr lang="es-ES" sz="2400" dirty="0">
                <a:latin typeface="Rajdhani" panose="020B0604020202020204" charset="0"/>
                <a:cs typeface="Rajdhani" panose="020B0604020202020204" charset="0"/>
              </a:rPr>
              <a:t>, que fue suministrado por el profesor, pero se hace algunos ajustes y modificaciones para adaptarlo a la problemática que se esta resolviendo. La cual consiste en predecir cuando Colombia llegará a un millón de casos positivos del COVID-19.</a:t>
            </a:r>
          </a:p>
        </p:txBody>
      </p:sp>
      <p:grpSp>
        <p:nvGrpSpPr>
          <p:cNvPr id="15" name="Google Shape;260;p31">
            <a:extLst>
              <a:ext uri="{FF2B5EF4-FFF2-40B4-BE49-F238E27FC236}">
                <a16:creationId xmlns:a16="http://schemas.microsoft.com/office/drawing/2014/main" id="{5806156D-C9B0-4426-86FC-692DBE950831}"/>
              </a:ext>
            </a:extLst>
          </p:cNvPr>
          <p:cNvGrpSpPr/>
          <p:nvPr/>
        </p:nvGrpSpPr>
        <p:grpSpPr>
          <a:xfrm>
            <a:off x="7252558" y="3476241"/>
            <a:ext cx="775468" cy="655241"/>
            <a:chOff x="1190625" y="238125"/>
            <a:chExt cx="5219200" cy="5219200"/>
          </a:xfrm>
        </p:grpSpPr>
        <p:sp>
          <p:nvSpPr>
            <p:cNvPr id="16" name="Google Shape;261;p31">
              <a:extLst>
                <a:ext uri="{FF2B5EF4-FFF2-40B4-BE49-F238E27FC236}">
                  <a16:creationId xmlns:a16="http://schemas.microsoft.com/office/drawing/2014/main" id="{96005AF6-E69E-4894-9312-6BA30EABDDF9}"/>
                </a:ext>
              </a:extLst>
            </p:cNvPr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2;p31">
              <a:extLst>
                <a:ext uri="{FF2B5EF4-FFF2-40B4-BE49-F238E27FC236}">
                  <a16:creationId xmlns:a16="http://schemas.microsoft.com/office/drawing/2014/main" id="{7E3C4CE9-F224-4DD1-B1AB-A63B7C5F2E20}"/>
                </a:ext>
              </a:extLst>
            </p:cNvPr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3;p31">
              <a:extLst>
                <a:ext uri="{FF2B5EF4-FFF2-40B4-BE49-F238E27FC236}">
                  <a16:creationId xmlns:a16="http://schemas.microsoft.com/office/drawing/2014/main" id="{D4A7E5A2-72E3-4344-AE7D-4921A1DAE4EE}"/>
                </a:ext>
              </a:extLst>
            </p:cNvPr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4;p31">
              <a:extLst>
                <a:ext uri="{FF2B5EF4-FFF2-40B4-BE49-F238E27FC236}">
                  <a16:creationId xmlns:a16="http://schemas.microsoft.com/office/drawing/2014/main" id="{E4EA2BB9-3152-4FBF-8247-CE9C63BC231A}"/>
                </a:ext>
              </a:extLst>
            </p:cNvPr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5;p31">
              <a:extLst>
                <a:ext uri="{FF2B5EF4-FFF2-40B4-BE49-F238E27FC236}">
                  <a16:creationId xmlns:a16="http://schemas.microsoft.com/office/drawing/2014/main" id="{6C6C28D2-21A9-45E4-B846-956DE0B83304}"/>
                </a:ext>
              </a:extLst>
            </p:cNvPr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6;p31">
              <a:extLst>
                <a:ext uri="{FF2B5EF4-FFF2-40B4-BE49-F238E27FC236}">
                  <a16:creationId xmlns:a16="http://schemas.microsoft.com/office/drawing/2014/main" id="{DF29F690-8E99-401F-BD23-7D4C3428C1DB}"/>
                </a:ext>
              </a:extLst>
            </p:cNvPr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7;p31">
              <a:extLst>
                <a:ext uri="{FF2B5EF4-FFF2-40B4-BE49-F238E27FC236}">
                  <a16:creationId xmlns:a16="http://schemas.microsoft.com/office/drawing/2014/main" id="{E8761B22-7996-4834-968D-3201D0659F14}"/>
                </a:ext>
              </a:extLst>
            </p:cNvPr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8;p31">
              <a:extLst>
                <a:ext uri="{FF2B5EF4-FFF2-40B4-BE49-F238E27FC236}">
                  <a16:creationId xmlns:a16="http://schemas.microsoft.com/office/drawing/2014/main" id="{655464B5-6150-4D3F-9761-BD42A740756A}"/>
                </a:ext>
              </a:extLst>
            </p:cNvPr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9;p31">
              <a:extLst>
                <a:ext uri="{FF2B5EF4-FFF2-40B4-BE49-F238E27FC236}">
                  <a16:creationId xmlns:a16="http://schemas.microsoft.com/office/drawing/2014/main" id="{671FD4C7-18AB-4473-969E-AEB218AC7908}"/>
                </a:ext>
              </a:extLst>
            </p:cNvPr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0;p31">
              <a:extLst>
                <a:ext uri="{FF2B5EF4-FFF2-40B4-BE49-F238E27FC236}">
                  <a16:creationId xmlns:a16="http://schemas.microsoft.com/office/drawing/2014/main" id="{0D622DBC-9A90-4A1C-9643-C6287A9981CB}"/>
                </a:ext>
              </a:extLst>
            </p:cNvPr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;p31">
              <a:extLst>
                <a:ext uri="{FF2B5EF4-FFF2-40B4-BE49-F238E27FC236}">
                  <a16:creationId xmlns:a16="http://schemas.microsoft.com/office/drawing/2014/main" id="{A30E8894-9EFD-4C6C-A609-591B4CF2D1D7}"/>
                </a:ext>
              </a:extLst>
            </p:cNvPr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2;p31">
              <a:extLst>
                <a:ext uri="{FF2B5EF4-FFF2-40B4-BE49-F238E27FC236}">
                  <a16:creationId xmlns:a16="http://schemas.microsoft.com/office/drawing/2014/main" id="{31480AC7-AA35-4C66-99D4-AB16B4A1E4B2}"/>
                </a:ext>
              </a:extLst>
            </p:cNvPr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3;p31">
              <a:extLst>
                <a:ext uri="{FF2B5EF4-FFF2-40B4-BE49-F238E27FC236}">
                  <a16:creationId xmlns:a16="http://schemas.microsoft.com/office/drawing/2014/main" id="{8710C606-852C-4188-9A2D-ABF41326C1AC}"/>
                </a:ext>
              </a:extLst>
            </p:cNvPr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4;p31">
              <a:extLst>
                <a:ext uri="{FF2B5EF4-FFF2-40B4-BE49-F238E27FC236}">
                  <a16:creationId xmlns:a16="http://schemas.microsoft.com/office/drawing/2014/main" id="{2384A078-79D6-416A-A3FC-8E855812416C}"/>
                </a:ext>
              </a:extLst>
            </p:cNvPr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5;p31">
              <a:extLst>
                <a:ext uri="{FF2B5EF4-FFF2-40B4-BE49-F238E27FC236}">
                  <a16:creationId xmlns:a16="http://schemas.microsoft.com/office/drawing/2014/main" id="{16723264-CFBF-41A9-8BB4-ADCC8CA23713}"/>
                </a:ext>
              </a:extLst>
            </p:cNvPr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6;p31">
              <a:extLst>
                <a:ext uri="{FF2B5EF4-FFF2-40B4-BE49-F238E27FC236}">
                  <a16:creationId xmlns:a16="http://schemas.microsoft.com/office/drawing/2014/main" id="{0A611087-EAE5-411D-BBC1-A91DFB3FE1F4}"/>
                </a:ext>
              </a:extLst>
            </p:cNvPr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7;p31">
              <a:extLst>
                <a:ext uri="{FF2B5EF4-FFF2-40B4-BE49-F238E27FC236}">
                  <a16:creationId xmlns:a16="http://schemas.microsoft.com/office/drawing/2014/main" id="{E017DD05-9656-47E5-B5D2-6357B69137C0}"/>
                </a:ext>
              </a:extLst>
            </p:cNvPr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8;p31">
              <a:extLst>
                <a:ext uri="{FF2B5EF4-FFF2-40B4-BE49-F238E27FC236}">
                  <a16:creationId xmlns:a16="http://schemas.microsoft.com/office/drawing/2014/main" id="{4F873363-8382-4528-B9C2-3E1FFDC5A591}"/>
                </a:ext>
              </a:extLst>
            </p:cNvPr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9;p31">
              <a:extLst>
                <a:ext uri="{FF2B5EF4-FFF2-40B4-BE49-F238E27FC236}">
                  <a16:creationId xmlns:a16="http://schemas.microsoft.com/office/drawing/2014/main" id="{5CB97B01-F68D-493D-8680-2C39CF2C57CD}"/>
                </a:ext>
              </a:extLst>
            </p:cNvPr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80;p31">
              <a:extLst>
                <a:ext uri="{FF2B5EF4-FFF2-40B4-BE49-F238E27FC236}">
                  <a16:creationId xmlns:a16="http://schemas.microsoft.com/office/drawing/2014/main" id="{1ED176A9-FCB5-4A31-9771-730E93388BE1}"/>
                </a:ext>
              </a:extLst>
            </p:cNvPr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81;p31">
              <a:extLst>
                <a:ext uri="{FF2B5EF4-FFF2-40B4-BE49-F238E27FC236}">
                  <a16:creationId xmlns:a16="http://schemas.microsoft.com/office/drawing/2014/main" id="{BD4D839A-65FF-4B4A-A95E-5712112A7EB2}"/>
                </a:ext>
              </a:extLst>
            </p:cNvPr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82;p31">
              <a:extLst>
                <a:ext uri="{FF2B5EF4-FFF2-40B4-BE49-F238E27FC236}">
                  <a16:creationId xmlns:a16="http://schemas.microsoft.com/office/drawing/2014/main" id="{DF641B8F-6223-42D3-BCA0-ECB570AFE064}"/>
                </a:ext>
              </a:extLst>
            </p:cNvPr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83;p31">
              <a:extLst>
                <a:ext uri="{FF2B5EF4-FFF2-40B4-BE49-F238E27FC236}">
                  <a16:creationId xmlns:a16="http://schemas.microsoft.com/office/drawing/2014/main" id="{12D649CA-E6D0-45E2-8641-F8800971B87B}"/>
                </a:ext>
              </a:extLst>
            </p:cNvPr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84;p31">
              <a:extLst>
                <a:ext uri="{FF2B5EF4-FFF2-40B4-BE49-F238E27FC236}">
                  <a16:creationId xmlns:a16="http://schemas.microsoft.com/office/drawing/2014/main" id="{9A5A7541-26A5-4268-A1D2-44A79AF1C4BF}"/>
                </a:ext>
              </a:extLst>
            </p:cNvPr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85;p31">
              <a:extLst>
                <a:ext uri="{FF2B5EF4-FFF2-40B4-BE49-F238E27FC236}">
                  <a16:creationId xmlns:a16="http://schemas.microsoft.com/office/drawing/2014/main" id="{664634AC-05F1-4154-968D-1ABF12F5E431}"/>
                </a:ext>
              </a:extLst>
            </p:cNvPr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86;p31">
              <a:extLst>
                <a:ext uri="{FF2B5EF4-FFF2-40B4-BE49-F238E27FC236}">
                  <a16:creationId xmlns:a16="http://schemas.microsoft.com/office/drawing/2014/main" id="{553D546B-D0D2-4FA2-A873-ED1381753653}"/>
                </a:ext>
              </a:extLst>
            </p:cNvPr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87;p31">
              <a:extLst>
                <a:ext uri="{FF2B5EF4-FFF2-40B4-BE49-F238E27FC236}">
                  <a16:creationId xmlns:a16="http://schemas.microsoft.com/office/drawing/2014/main" id="{CD93124A-644C-483C-A63E-249953AA19B4}"/>
                </a:ext>
              </a:extLst>
            </p:cNvPr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88;p31">
              <a:extLst>
                <a:ext uri="{FF2B5EF4-FFF2-40B4-BE49-F238E27FC236}">
                  <a16:creationId xmlns:a16="http://schemas.microsoft.com/office/drawing/2014/main" id="{EDFCAF1B-ECB7-4759-85D9-53C4FF36C808}"/>
                </a:ext>
              </a:extLst>
            </p:cNvPr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89;p31">
              <a:extLst>
                <a:ext uri="{FF2B5EF4-FFF2-40B4-BE49-F238E27FC236}">
                  <a16:creationId xmlns:a16="http://schemas.microsoft.com/office/drawing/2014/main" id="{148A34B6-7EEA-45C4-8C33-F0D056568213}"/>
                </a:ext>
              </a:extLst>
            </p:cNvPr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0;p31">
              <a:extLst>
                <a:ext uri="{FF2B5EF4-FFF2-40B4-BE49-F238E27FC236}">
                  <a16:creationId xmlns:a16="http://schemas.microsoft.com/office/drawing/2014/main" id="{F2EC88B6-63C4-49D2-BD71-65F7910FE6AC}"/>
                </a:ext>
              </a:extLst>
            </p:cNvPr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1;p31">
              <a:extLst>
                <a:ext uri="{FF2B5EF4-FFF2-40B4-BE49-F238E27FC236}">
                  <a16:creationId xmlns:a16="http://schemas.microsoft.com/office/drawing/2014/main" id="{0FB829C5-1B73-42E7-A4F1-27606E775360}"/>
                </a:ext>
              </a:extLst>
            </p:cNvPr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2;p31">
              <a:extLst>
                <a:ext uri="{FF2B5EF4-FFF2-40B4-BE49-F238E27FC236}">
                  <a16:creationId xmlns:a16="http://schemas.microsoft.com/office/drawing/2014/main" id="{8DA9453F-5111-434B-ABFC-AD0DF9CF9B3C}"/>
                </a:ext>
              </a:extLst>
            </p:cNvPr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3;p31">
              <a:extLst>
                <a:ext uri="{FF2B5EF4-FFF2-40B4-BE49-F238E27FC236}">
                  <a16:creationId xmlns:a16="http://schemas.microsoft.com/office/drawing/2014/main" id="{98BEA722-DD6C-494C-BC3D-B03281C8ED1D}"/>
                </a:ext>
              </a:extLst>
            </p:cNvPr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4;p31">
              <a:extLst>
                <a:ext uri="{FF2B5EF4-FFF2-40B4-BE49-F238E27FC236}">
                  <a16:creationId xmlns:a16="http://schemas.microsoft.com/office/drawing/2014/main" id="{3A0CC2F8-8D40-49B5-9B42-5D55A11A2520}"/>
                </a:ext>
              </a:extLst>
            </p:cNvPr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5;p31">
              <a:extLst>
                <a:ext uri="{FF2B5EF4-FFF2-40B4-BE49-F238E27FC236}">
                  <a16:creationId xmlns:a16="http://schemas.microsoft.com/office/drawing/2014/main" id="{DA663B06-B88B-4F43-8C5C-DE558DCFBE38}"/>
                </a:ext>
              </a:extLst>
            </p:cNvPr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6;p31">
              <a:extLst>
                <a:ext uri="{FF2B5EF4-FFF2-40B4-BE49-F238E27FC236}">
                  <a16:creationId xmlns:a16="http://schemas.microsoft.com/office/drawing/2014/main" id="{7DB7E62B-AEB4-45F0-9C13-21BBC5D980A3}"/>
                </a:ext>
              </a:extLst>
            </p:cNvPr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97;p31">
              <a:extLst>
                <a:ext uri="{FF2B5EF4-FFF2-40B4-BE49-F238E27FC236}">
                  <a16:creationId xmlns:a16="http://schemas.microsoft.com/office/drawing/2014/main" id="{F4C34C3D-5392-45A0-B257-38B5EB8CEB0F}"/>
                </a:ext>
              </a:extLst>
            </p:cNvPr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8;p31">
              <a:extLst>
                <a:ext uri="{FF2B5EF4-FFF2-40B4-BE49-F238E27FC236}">
                  <a16:creationId xmlns:a16="http://schemas.microsoft.com/office/drawing/2014/main" id="{F2A67331-DB60-43D6-A76C-D29EDDD404A9}"/>
                </a:ext>
              </a:extLst>
            </p:cNvPr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9;p31">
              <a:extLst>
                <a:ext uri="{FF2B5EF4-FFF2-40B4-BE49-F238E27FC236}">
                  <a16:creationId xmlns:a16="http://schemas.microsoft.com/office/drawing/2014/main" id="{7033270C-E859-406D-8360-A1C597882736}"/>
                </a:ext>
              </a:extLst>
            </p:cNvPr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00;p31">
              <a:extLst>
                <a:ext uri="{FF2B5EF4-FFF2-40B4-BE49-F238E27FC236}">
                  <a16:creationId xmlns:a16="http://schemas.microsoft.com/office/drawing/2014/main" id="{87F1287C-C163-48A6-B607-1B6C469E1BF0}"/>
                </a:ext>
              </a:extLst>
            </p:cNvPr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01;p31">
              <a:extLst>
                <a:ext uri="{FF2B5EF4-FFF2-40B4-BE49-F238E27FC236}">
                  <a16:creationId xmlns:a16="http://schemas.microsoft.com/office/drawing/2014/main" id="{406AF70A-B9A3-4920-B342-FB40C28A02CB}"/>
                </a:ext>
              </a:extLst>
            </p:cNvPr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02;p31">
              <a:extLst>
                <a:ext uri="{FF2B5EF4-FFF2-40B4-BE49-F238E27FC236}">
                  <a16:creationId xmlns:a16="http://schemas.microsoft.com/office/drawing/2014/main" id="{F24E11D6-3CB2-43BD-BE4A-83599502F806}"/>
                </a:ext>
              </a:extLst>
            </p:cNvPr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03;p31">
              <a:extLst>
                <a:ext uri="{FF2B5EF4-FFF2-40B4-BE49-F238E27FC236}">
                  <a16:creationId xmlns:a16="http://schemas.microsoft.com/office/drawing/2014/main" id="{C932BCE3-A53A-46B5-B1DB-1492043602F1}"/>
                </a:ext>
              </a:extLst>
            </p:cNvPr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04;p31">
              <a:extLst>
                <a:ext uri="{FF2B5EF4-FFF2-40B4-BE49-F238E27FC236}">
                  <a16:creationId xmlns:a16="http://schemas.microsoft.com/office/drawing/2014/main" id="{FB26B6E3-EE49-4C88-804A-32C11D63332F}"/>
                </a:ext>
              </a:extLst>
            </p:cNvPr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5;p31">
              <a:extLst>
                <a:ext uri="{FF2B5EF4-FFF2-40B4-BE49-F238E27FC236}">
                  <a16:creationId xmlns:a16="http://schemas.microsoft.com/office/drawing/2014/main" id="{0A3A1758-5A40-4132-94AB-3EAE8B4F569C}"/>
                </a:ext>
              </a:extLst>
            </p:cNvPr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6;p31">
              <a:extLst>
                <a:ext uri="{FF2B5EF4-FFF2-40B4-BE49-F238E27FC236}">
                  <a16:creationId xmlns:a16="http://schemas.microsoft.com/office/drawing/2014/main" id="{AFBC451E-3966-4F94-ACCE-F5AAE3DEB6D1}"/>
                </a:ext>
              </a:extLst>
            </p:cNvPr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7;p31">
              <a:extLst>
                <a:ext uri="{FF2B5EF4-FFF2-40B4-BE49-F238E27FC236}">
                  <a16:creationId xmlns:a16="http://schemas.microsoft.com/office/drawing/2014/main" id="{E5DC7F0E-62D0-4E3C-B218-F1E58EA1DF92}"/>
                </a:ext>
              </a:extLst>
            </p:cNvPr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8;p31">
              <a:extLst>
                <a:ext uri="{FF2B5EF4-FFF2-40B4-BE49-F238E27FC236}">
                  <a16:creationId xmlns:a16="http://schemas.microsoft.com/office/drawing/2014/main" id="{EDAAF7DD-57FB-4F82-89C2-73F8399645E6}"/>
                </a:ext>
              </a:extLst>
            </p:cNvPr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09;p31">
              <a:extLst>
                <a:ext uri="{FF2B5EF4-FFF2-40B4-BE49-F238E27FC236}">
                  <a16:creationId xmlns:a16="http://schemas.microsoft.com/office/drawing/2014/main" id="{2EDE200A-5E18-49FD-809B-53C141880A74}"/>
                </a:ext>
              </a:extLst>
            </p:cNvPr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10;p31">
              <a:extLst>
                <a:ext uri="{FF2B5EF4-FFF2-40B4-BE49-F238E27FC236}">
                  <a16:creationId xmlns:a16="http://schemas.microsoft.com/office/drawing/2014/main" id="{15D4297B-83F7-478D-928F-9DFA51FDA824}"/>
                </a:ext>
              </a:extLst>
            </p:cNvPr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11;p31">
              <a:extLst>
                <a:ext uri="{FF2B5EF4-FFF2-40B4-BE49-F238E27FC236}">
                  <a16:creationId xmlns:a16="http://schemas.microsoft.com/office/drawing/2014/main" id="{813A851C-DC28-4BBA-A577-5D6D258C5143}"/>
                </a:ext>
              </a:extLst>
            </p:cNvPr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12;p31">
              <a:extLst>
                <a:ext uri="{FF2B5EF4-FFF2-40B4-BE49-F238E27FC236}">
                  <a16:creationId xmlns:a16="http://schemas.microsoft.com/office/drawing/2014/main" id="{611492CD-7222-40C2-B378-CBA09A6DD4B1}"/>
                </a:ext>
              </a:extLst>
            </p:cNvPr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13;p31">
              <a:extLst>
                <a:ext uri="{FF2B5EF4-FFF2-40B4-BE49-F238E27FC236}">
                  <a16:creationId xmlns:a16="http://schemas.microsoft.com/office/drawing/2014/main" id="{CF819064-EB42-4104-B7F9-191107FC566E}"/>
                </a:ext>
              </a:extLst>
            </p:cNvPr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14;p31">
              <a:extLst>
                <a:ext uri="{FF2B5EF4-FFF2-40B4-BE49-F238E27FC236}">
                  <a16:creationId xmlns:a16="http://schemas.microsoft.com/office/drawing/2014/main" id="{5560E04C-6294-44B2-A82D-23D3FA8894C2}"/>
                </a:ext>
              </a:extLst>
            </p:cNvPr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15;p31">
              <a:extLst>
                <a:ext uri="{FF2B5EF4-FFF2-40B4-BE49-F238E27FC236}">
                  <a16:creationId xmlns:a16="http://schemas.microsoft.com/office/drawing/2014/main" id="{39D7060D-2F1A-48DF-B82F-BBC974C25BC7}"/>
                </a:ext>
              </a:extLst>
            </p:cNvPr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16;p31">
              <a:extLst>
                <a:ext uri="{FF2B5EF4-FFF2-40B4-BE49-F238E27FC236}">
                  <a16:creationId xmlns:a16="http://schemas.microsoft.com/office/drawing/2014/main" id="{054C6792-39EC-41C1-92A2-8C92B19102CE}"/>
                </a:ext>
              </a:extLst>
            </p:cNvPr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17;p31">
              <a:extLst>
                <a:ext uri="{FF2B5EF4-FFF2-40B4-BE49-F238E27FC236}">
                  <a16:creationId xmlns:a16="http://schemas.microsoft.com/office/drawing/2014/main" id="{1C53E11B-26A9-4B0B-9813-4521B94F4D1C}"/>
                </a:ext>
              </a:extLst>
            </p:cNvPr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18;p31">
              <a:extLst>
                <a:ext uri="{FF2B5EF4-FFF2-40B4-BE49-F238E27FC236}">
                  <a16:creationId xmlns:a16="http://schemas.microsoft.com/office/drawing/2014/main" id="{826AEE95-342B-40F6-B953-766CC9676D4A}"/>
                </a:ext>
              </a:extLst>
            </p:cNvPr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19;p31">
              <a:extLst>
                <a:ext uri="{FF2B5EF4-FFF2-40B4-BE49-F238E27FC236}">
                  <a16:creationId xmlns:a16="http://schemas.microsoft.com/office/drawing/2014/main" id="{F01BD084-8B42-4AD2-9E24-4B1560D0EFC9}"/>
                </a:ext>
              </a:extLst>
            </p:cNvPr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20;p31">
              <a:extLst>
                <a:ext uri="{FF2B5EF4-FFF2-40B4-BE49-F238E27FC236}">
                  <a16:creationId xmlns:a16="http://schemas.microsoft.com/office/drawing/2014/main" id="{0CD87F85-962D-411E-B758-4BCE710023EA}"/>
                </a:ext>
              </a:extLst>
            </p:cNvPr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21;p31">
              <a:extLst>
                <a:ext uri="{FF2B5EF4-FFF2-40B4-BE49-F238E27FC236}">
                  <a16:creationId xmlns:a16="http://schemas.microsoft.com/office/drawing/2014/main" id="{BACB0760-92CD-4194-9EAE-560CA38B0E36}"/>
                </a:ext>
              </a:extLst>
            </p:cNvPr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22;p31">
              <a:extLst>
                <a:ext uri="{FF2B5EF4-FFF2-40B4-BE49-F238E27FC236}">
                  <a16:creationId xmlns:a16="http://schemas.microsoft.com/office/drawing/2014/main" id="{21DBA29E-3179-434F-82E6-DA547593FB93}"/>
                </a:ext>
              </a:extLst>
            </p:cNvPr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23;p31">
              <a:extLst>
                <a:ext uri="{FF2B5EF4-FFF2-40B4-BE49-F238E27FC236}">
                  <a16:creationId xmlns:a16="http://schemas.microsoft.com/office/drawing/2014/main" id="{A241A367-2435-4E66-8140-4C2CA7D0DB8D}"/>
                </a:ext>
              </a:extLst>
            </p:cNvPr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24;p31">
              <a:extLst>
                <a:ext uri="{FF2B5EF4-FFF2-40B4-BE49-F238E27FC236}">
                  <a16:creationId xmlns:a16="http://schemas.microsoft.com/office/drawing/2014/main" id="{34833DCC-6010-4885-99B7-49592B199CCA}"/>
                </a:ext>
              </a:extLst>
            </p:cNvPr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25;p31">
              <a:extLst>
                <a:ext uri="{FF2B5EF4-FFF2-40B4-BE49-F238E27FC236}">
                  <a16:creationId xmlns:a16="http://schemas.microsoft.com/office/drawing/2014/main" id="{77B2453B-68A7-4621-9A38-D8E8E6446EA9}"/>
                </a:ext>
              </a:extLst>
            </p:cNvPr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26;p31">
              <a:extLst>
                <a:ext uri="{FF2B5EF4-FFF2-40B4-BE49-F238E27FC236}">
                  <a16:creationId xmlns:a16="http://schemas.microsoft.com/office/drawing/2014/main" id="{5181427C-90DE-4D47-95ED-7FA2955FA2CA}"/>
                </a:ext>
              </a:extLst>
            </p:cNvPr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27;p31">
              <a:extLst>
                <a:ext uri="{FF2B5EF4-FFF2-40B4-BE49-F238E27FC236}">
                  <a16:creationId xmlns:a16="http://schemas.microsoft.com/office/drawing/2014/main" id="{AB8802E8-C01C-419A-BA47-9EB682EF531A}"/>
                </a:ext>
              </a:extLst>
            </p:cNvPr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28;p31">
              <a:extLst>
                <a:ext uri="{FF2B5EF4-FFF2-40B4-BE49-F238E27FC236}">
                  <a16:creationId xmlns:a16="http://schemas.microsoft.com/office/drawing/2014/main" id="{402E38FA-8B78-4196-A2BF-748D27AC35F2}"/>
                </a:ext>
              </a:extLst>
            </p:cNvPr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29;p31">
              <a:extLst>
                <a:ext uri="{FF2B5EF4-FFF2-40B4-BE49-F238E27FC236}">
                  <a16:creationId xmlns:a16="http://schemas.microsoft.com/office/drawing/2014/main" id="{A95060A6-111E-428E-A844-2796DD313BF9}"/>
                </a:ext>
              </a:extLst>
            </p:cNvPr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30;p31">
              <a:extLst>
                <a:ext uri="{FF2B5EF4-FFF2-40B4-BE49-F238E27FC236}">
                  <a16:creationId xmlns:a16="http://schemas.microsoft.com/office/drawing/2014/main" id="{AAE5591F-C90C-4DB2-9189-AB2FBE390567}"/>
                </a:ext>
              </a:extLst>
            </p:cNvPr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31;p31">
              <a:extLst>
                <a:ext uri="{FF2B5EF4-FFF2-40B4-BE49-F238E27FC236}">
                  <a16:creationId xmlns:a16="http://schemas.microsoft.com/office/drawing/2014/main" id="{CE17DFC1-EF61-463C-92A5-03FACB2C1FF2}"/>
                </a:ext>
              </a:extLst>
            </p:cNvPr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32;p31">
              <a:extLst>
                <a:ext uri="{FF2B5EF4-FFF2-40B4-BE49-F238E27FC236}">
                  <a16:creationId xmlns:a16="http://schemas.microsoft.com/office/drawing/2014/main" id="{B9D195BA-D7F7-4CD0-A774-291C36B4F3DF}"/>
                </a:ext>
              </a:extLst>
            </p:cNvPr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33;p31">
              <a:extLst>
                <a:ext uri="{FF2B5EF4-FFF2-40B4-BE49-F238E27FC236}">
                  <a16:creationId xmlns:a16="http://schemas.microsoft.com/office/drawing/2014/main" id="{72AFD14C-CBD3-42BD-807B-B85AAA247891}"/>
                </a:ext>
              </a:extLst>
            </p:cNvPr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34;p31">
              <a:extLst>
                <a:ext uri="{FF2B5EF4-FFF2-40B4-BE49-F238E27FC236}">
                  <a16:creationId xmlns:a16="http://schemas.microsoft.com/office/drawing/2014/main" id="{554C9C2D-4E12-4C0D-82B4-9E1DE2F52C67}"/>
                </a:ext>
              </a:extLst>
            </p:cNvPr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35;p31">
              <a:extLst>
                <a:ext uri="{FF2B5EF4-FFF2-40B4-BE49-F238E27FC236}">
                  <a16:creationId xmlns:a16="http://schemas.microsoft.com/office/drawing/2014/main" id="{0C1F3547-7A05-4CF6-AF3E-A5F86F0F00B7}"/>
                </a:ext>
              </a:extLst>
            </p:cNvPr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36;p31">
              <a:extLst>
                <a:ext uri="{FF2B5EF4-FFF2-40B4-BE49-F238E27FC236}">
                  <a16:creationId xmlns:a16="http://schemas.microsoft.com/office/drawing/2014/main" id="{47D710E2-75DC-48AC-BAB2-AD83FFF06AB8}"/>
                </a:ext>
              </a:extLst>
            </p:cNvPr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7;p31">
              <a:extLst>
                <a:ext uri="{FF2B5EF4-FFF2-40B4-BE49-F238E27FC236}">
                  <a16:creationId xmlns:a16="http://schemas.microsoft.com/office/drawing/2014/main" id="{61470A07-FBA8-4909-A3FA-44EE07143BE7}"/>
                </a:ext>
              </a:extLst>
            </p:cNvPr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38;p31">
              <a:extLst>
                <a:ext uri="{FF2B5EF4-FFF2-40B4-BE49-F238E27FC236}">
                  <a16:creationId xmlns:a16="http://schemas.microsoft.com/office/drawing/2014/main" id="{DF0F5C22-BC03-4EEF-BAD7-38CD8965D7F6}"/>
                </a:ext>
              </a:extLst>
            </p:cNvPr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39;p31">
              <a:extLst>
                <a:ext uri="{FF2B5EF4-FFF2-40B4-BE49-F238E27FC236}">
                  <a16:creationId xmlns:a16="http://schemas.microsoft.com/office/drawing/2014/main" id="{0E4E3288-2C0C-4CB3-B2BB-BE4A8BAC8B8F}"/>
                </a:ext>
              </a:extLst>
            </p:cNvPr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40;p31">
              <a:extLst>
                <a:ext uri="{FF2B5EF4-FFF2-40B4-BE49-F238E27FC236}">
                  <a16:creationId xmlns:a16="http://schemas.microsoft.com/office/drawing/2014/main" id="{4B536223-F112-4694-AB22-1384641E7775}"/>
                </a:ext>
              </a:extLst>
            </p:cNvPr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41;p31">
              <a:extLst>
                <a:ext uri="{FF2B5EF4-FFF2-40B4-BE49-F238E27FC236}">
                  <a16:creationId xmlns:a16="http://schemas.microsoft.com/office/drawing/2014/main" id="{CAA273BD-1797-493A-BA33-6EFF616094E7}"/>
                </a:ext>
              </a:extLst>
            </p:cNvPr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42;p31">
              <a:extLst>
                <a:ext uri="{FF2B5EF4-FFF2-40B4-BE49-F238E27FC236}">
                  <a16:creationId xmlns:a16="http://schemas.microsoft.com/office/drawing/2014/main" id="{51A9A8D8-7A82-419A-82BB-41A19EB77C22}"/>
                </a:ext>
              </a:extLst>
            </p:cNvPr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43;p31">
              <a:extLst>
                <a:ext uri="{FF2B5EF4-FFF2-40B4-BE49-F238E27FC236}">
                  <a16:creationId xmlns:a16="http://schemas.microsoft.com/office/drawing/2014/main" id="{9C4DE6F2-6D8C-4100-93CA-D01D27C380EB}"/>
                </a:ext>
              </a:extLst>
            </p:cNvPr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44;p31">
              <a:extLst>
                <a:ext uri="{FF2B5EF4-FFF2-40B4-BE49-F238E27FC236}">
                  <a16:creationId xmlns:a16="http://schemas.microsoft.com/office/drawing/2014/main" id="{ED8961B5-B67A-4E88-9689-E1AAEAF97D92}"/>
                </a:ext>
              </a:extLst>
            </p:cNvPr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45;p31">
              <a:extLst>
                <a:ext uri="{FF2B5EF4-FFF2-40B4-BE49-F238E27FC236}">
                  <a16:creationId xmlns:a16="http://schemas.microsoft.com/office/drawing/2014/main" id="{CF12B878-5F1B-4287-AA86-FDF219D9F2FE}"/>
                </a:ext>
              </a:extLst>
            </p:cNvPr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46;p31">
              <a:extLst>
                <a:ext uri="{FF2B5EF4-FFF2-40B4-BE49-F238E27FC236}">
                  <a16:creationId xmlns:a16="http://schemas.microsoft.com/office/drawing/2014/main" id="{29267B89-BBB2-41C5-8936-3923E7798442}"/>
                </a:ext>
              </a:extLst>
            </p:cNvPr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47;p31">
              <a:extLst>
                <a:ext uri="{FF2B5EF4-FFF2-40B4-BE49-F238E27FC236}">
                  <a16:creationId xmlns:a16="http://schemas.microsoft.com/office/drawing/2014/main" id="{86FBABE4-664C-4499-972F-6DEEBA8948E4}"/>
                </a:ext>
              </a:extLst>
            </p:cNvPr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48;p31">
              <a:extLst>
                <a:ext uri="{FF2B5EF4-FFF2-40B4-BE49-F238E27FC236}">
                  <a16:creationId xmlns:a16="http://schemas.microsoft.com/office/drawing/2014/main" id="{B534C114-5615-4F85-87D3-7A94CFBC71D2}"/>
                </a:ext>
              </a:extLst>
            </p:cNvPr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49;p31">
              <a:extLst>
                <a:ext uri="{FF2B5EF4-FFF2-40B4-BE49-F238E27FC236}">
                  <a16:creationId xmlns:a16="http://schemas.microsoft.com/office/drawing/2014/main" id="{F2F85E6B-8363-4624-8E0B-7EB86694622F}"/>
                </a:ext>
              </a:extLst>
            </p:cNvPr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50;p31">
              <a:extLst>
                <a:ext uri="{FF2B5EF4-FFF2-40B4-BE49-F238E27FC236}">
                  <a16:creationId xmlns:a16="http://schemas.microsoft.com/office/drawing/2014/main" id="{0F2FDFB5-A875-4482-98D4-A337A4A94069}"/>
                </a:ext>
              </a:extLst>
            </p:cNvPr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51;p31">
              <a:extLst>
                <a:ext uri="{FF2B5EF4-FFF2-40B4-BE49-F238E27FC236}">
                  <a16:creationId xmlns:a16="http://schemas.microsoft.com/office/drawing/2014/main" id="{4E43290F-5FCF-4825-8FFA-4D3241C618C5}"/>
                </a:ext>
              </a:extLst>
            </p:cNvPr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52;p31">
              <a:extLst>
                <a:ext uri="{FF2B5EF4-FFF2-40B4-BE49-F238E27FC236}">
                  <a16:creationId xmlns:a16="http://schemas.microsoft.com/office/drawing/2014/main" id="{0C884048-D07B-4F95-9B29-09565767EE8B}"/>
                </a:ext>
              </a:extLst>
            </p:cNvPr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9" name="Google Shape;137;p27">
            <a:extLst>
              <a:ext uri="{FF2B5EF4-FFF2-40B4-BE49-F238E27FC236}">
                <a16:creationId xmlns:a16="http://schemas.microsoft.com/office/drawing/2014/main" id="{A55B74C6-529B-4724-A684-FCC942CE1A57}"/>
              </a:ext>
            </a:extLst>
          </p:cNvPr>
          <p:cNvCxnSpPr>
            <a:cxnSpLocks/>
          </p:cNvCxnSpPr>
          <p:nvPr/>
        </p:nvCxnSpPr>
        <p:spPr>
          <a:xfrm>
            <a:off x="5956371" y="2407732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92189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2"/>
          <p:cNvSpPr txBox="1">
            <a:spLocks noGrp="1"/>
          </p:cNvSpPr>
          <p:nvPr>
            <p:ph type="subTitle" idx="4294967295"/>
          </p:nvPr>
        </p:nvSpPr>
        <p:spPr>
          <a:xfrm>
            <a:off x="496956" y="3388897"/>
            <a:ext cx="3774336" cy="1112199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Primera gráfica obtenida,  se leyeron los datos y luego se procesaron, organizados así: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Filas: Casos Positivos,     Columnas: Meses       </a:t>
            </a:r>
            <a:endParaRPr sz="1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A7374B-E415-401E-A9FE-E45BC1BC19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87" t="28201" r="32606" b="18703"/>
          <a:stretch/>
        </p:blipFill>
        <p:spPr>
          <a:xfrm>
            <a:off x="496956" y="277193"/>
            <a:ext cx="3774336" cy="290332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C7099DB-6322-4CC8-BB2B-6230596DA1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69" t="28935" r="31196" b="18464"/>
          <a:stretch/>
        </p:blipFill>
        <p:spPr>
          <a:xfrm>
            <a:off x="4844881" y="277193"/>
            <a:ext cx="3842043" cy="2903329"/>
          </a:xfrm>
          <a:prstGeom prst="rect">
            <a:avLst/>
          </a:prstGeom>
        </p:spPr>
      </p:pic>
      <p:sp>
        <p:nvSpPr>
          <p:cNvPr id="244" name="Google Shape;633;p32">
            <a:extLst>
              <a:ext uri="{FF2B5EF4-FFF2-40B4-BE49-F238E27FC236}">
                <a16:creationId xmlns:a16="http://schemas.microsoft.com/office/drawing/2014/main" id="{0F8487C5-D0D3-4765-BD36-A5061E149BD9}"/>
              </a:ext>
            </a:extLst>
          </p:cNvPr>
          <p:cNvSpPr txBox="1">
            <a:spLocks/>
          </p:cNvSpPr>
          <p:nvPr/>
        </p:nvSpPr>
        <p:spPr>
          <a:xfrm>
            <a:off x="4872710" y="3588647"/>
            <a:ext cx="3842043" cy="71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s-ES" sz="1400" dirty="0"/>
              <a:t>Cuarta gráfica obtenida,  representa los modelos de los datos para diferentes grados de ecuación.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AAD3AE3-D6D2-4CE3-B1B5-63BDD368F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5" t="27622" r="45326" b="15226"/>
          <a:stretch/>
        </p:blipFill>
        <p:spPr>
          <a:xfrm>
            <a:off x="381393" y="330308"/>
            <a:ext cx="3528393" cy="301462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861F2FD-A0AD-4181-9931-1D8E65AE68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74" t="34002" r="46087" b="9352"/>
          <a:stretch/>
        </p:blipFill>
        <p:spPr>
          <a:xfrm>
            <a:off x="5022965" y="330308"/>
            <a:ext cx="3528393" cy="3014622"/>
          </a:xfrm>
          <a:prstGeom prst="rect">
            <a:avLst/>
          </a:prstGeom>
        </p:spPr>
      </p:pic>
      <p:sp>
        <p:nvSpPr>
          <p:cNvPr id="7" name="Google Shape;633;p32">
            <a:extLst>
              <a:ext uri="{FF2B5EF4-FFF2-40B4-BE49-F238E27FC236}">
                <a16:creationId xmlns:a16="http://schemas.microsoft.com/office/drawing/2014/main" id="{6C239FD5-CB8E-40A1-B1AE-F6595107A89D}"/>
              </a:ext>
            </a:extLst>
          </p:cNvPr>
          <p:cNvSpPr txBox="1">
            <a:spLocks/>
          </p:cNvSpPr>
          <p:nvPr/>
        </p:nvSpPr>
        <p:spPr>
          <a:xfrm>
            <a:off x="308112" y="3565712"/>
            <a:ext cx="3601674" cy="82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s-ES" sz="1400" dirty="0"/>
              <a:t>Quinta gráfica obtenida, se extrapola para observar las proyecciones de respuestas en el futuro.</a:t>
            </a:r>
          </a:p>
        </p:txBody>
      </p:sp>
      <p:sp>
        <p:nvSpPr>
          <p:cNvPr id="9" name="Google Shape;633;p32">
            <a:extLst>
              <a:ext uri="{FF2B5EF4-FFF2-40B4-BE49-F238E27FC236}">
                <a16:creationId xmlns:a16="http://schemas.microsoft.com/office/drawing/2014/main" id="{BC6ECFD0-FAB5-4047-82D3-4398C3F48D3D}"/>
              </a:ext>
            </a:extLst>
          </p:cNvPr>
          <p:cNvSpPr txBox="1">
            <a:spLocks/>
          </p:cNvSpPr>
          <p:nvPr/>
        </p:nvSpPr>
        <p:spPr>
          <a:xfrm>
            <a:off x="5022965" y="3565712"/>
            <a:ext cx="3601674" cy="124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s-ES" sz="1400" dirty="0"/>
              <a:t>Sexta y última gráfica obtenida. Se trabaja con datos de entrenamiento  y de allí se gráfica los modelos de datos que contienen respuestas futuras.</a:t>
            </a:r>
          </a:p>
        </p:txBody>
      </p:sp>
    </p:spTree>
    <p:extLst>
      <p:ext uri="{BB962C8B-B14F-4D97-AF65-F5344CB8AC3E}">
        <p14:creationId xmlns:p14="http://schemas.microsoft.com/office/powerpoint/2010/main" val="3065930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47"/>
          <p:cNvSpPr txBox="1">
            <a:spLocks noGrp="1"/>
          </p:cNvSpPr>
          <p:nvPr>
            <p:ph type="title"/>
          </p:nvPr>
        </p:nvSpPr>
        <p:spPr>
          <a:xfrm>
            <a:off x="778524" y="1459653"/>
            <a:ext cx="4030804" cy="3108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0" dirty="0"/>
              <a:t>Cuando se realiza toda la predicción se establece que el día </a:t>
            </a:r>
            <a:r>
              <a:rPr lang="es-CO" dirty="0"/>
              <a:t>18 de Octubre</a:t>
            </a:r>
            <a:r>
              <a:rPr lang="es-CO" b="0" dirty="0"/>
              <a:t> Colombia alcanzará 1.000.000 de casos positivos.</a:t>
            </a:r>
            <a:endParaRPr b="0" dirty="0">
              <a:solidFill>
                <a:srgbClr val="F3F3F3"/>
              </a:solidFill>
            </a:endParaRPr>
          </a:p>
        </p:txBody>
      </p:sp>
      <p:pic>
        <p:nvPicPr>
          <p:cNvPr id="1794" name="Google Shape;1794;p47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5924933" y="1214680"/>
            <a:ext cx="2845450" cy="32400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0;p29">
            <a:extLst>
              <a:ext uri="{FF2B5EF4-FFF2-40B4-BE49-F238E27FC236}">
                <a16:creationId xmlns:a16="http://schemas.microsoft.com/office/drawing/2014/main" id="{365B9C47-FEA6-4F71-A4D0-990348496A51}"/>
              </a:ext>
            </a:extLst>
          </p:cNvPr>
          <p:cNvSpPr txBox="1">
            <a:spLocks/>
          </p:cNvSpPr>
          <p:nvPr/>
        </p:nvSpPr>
        <p:spPr>
          <a:xfrm>
            <a:off x="778524" y="238192"/>
            <a:ext cx="4137136" cy="78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CO" sz="4800" dirty="0"/>
              <a:t>CONCLUSIÓN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468973" y="1719213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Contexto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4889751" y="1719213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Aplicación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724017" y="3183632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Acerca del COVID-19</a:t>
            </a:r>
            <a:endParaRPr sz="2000"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6144883" y="3164300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27" name="Google Shape;127;p26"/>
          <p:cNvCxnSpPr/>
          <p:nvPr/>
        </p:nvCxnSpPr>
        <p:spPr>
          <a:xfrm>
            <a:off x="2635538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30227" y="1434600"/>
            <a:ext cx="2325529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CONTEXTO</a:t>
            </a:r>
            <a:endParaRPr sz="4000"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1152938" y="1006337"/>
            <a:ext cx="4542998" cy="3130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latin typeface="Rajdhani" panose="020B0604020202020204" charset="0"/>
                <a:cs typeface="Rajdhani" panose="020B0604020202020204" charset="0"/>
              </a:rPr>
              <a:t>PREDICCIÓN Y PROYECCIÓN COVID-19 COLOMBIA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O" sz="2000" dirty="0">
              <a:latin typeface="Rajdhani" panose="020B0604020202020204" charset="0"/>
              <a:cs typeface="Rajdhani" panose="020B060402020202020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>
                <a:latin typeface="Rajdhani" panose="020B0604020202020204" charset="0"/>
                <a:cs typeface="Rajdhani" panose="020B0604020202020204" charset="0"/>
              </a:rPr>
              <a:t>Se desea realizar un estudio sobre la situación que se esta presentando actualmente en el mundo, enfocado en el territorio Colombiano, causado por el virus COVID-19. 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ajdhani" panose="020B0604020202020204" charset="0"/>
              <a:cs typeface="Rajdhani" panose="020B0604020202020204" charset="0"/>
            </a:endParaRPr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" name="Google Shape;124;p26">
            <a:extLst>
              <a:ext uri="{FF2B5EF4-FFF2-40B4-BE49-F238E27FC236}">
                <a16:creationId xmlns:a16="http://schemas.microsoft.com/office/drawing/2014/main" id="{A80A8BEB-FBF7-4408-B7FA-17ADEDF27296}"/>
              </a:ext>
            </a:extLst>
          </p:cNvPr>
          <p:cNvSpPr txBox="1">
            <a:spLocks/>
          </p:cNvSpPr>
          <p:nvPr/>
        </p:nvSpPr>
        <p:spPr>
          <a:xfrm>
            <a:off x="7195931" y="1038639"/>
            <a:ext cx="795131" cy="971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5400" b="1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123752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Acerca del COVID-19</a:t>
            </a:r>
            <a:endParaRPr dirty="0"/>
          </a:p>
        </p:txBody>
      </p:sp>
      <p:sp>
        <p:nvSpPr>
          <p:cNvPr id="18" name="Google Shape;136;p27">
            <a:extLst>
              <a:ext uri="{FF2B5EF4-FFF2-40B4-BE49-F238E27FC236}">
                <a16:creationId xmlns:a16="http://schemas.microsoft.com/office/drawing/2014/main" id="{F1B5AA98-92E0-4F43-A844-3C2E65F1A225}"/>
              </a:ext>
            </a:extLst>
          </p:cNvPr>
          <p:cNvSpPr txBox="1">
            <a:spLocks/>
          </p:cNvSpPr>
          <p:nvPr/>
        </p:nvSpPr>
        <p:spPr>
          <a:xfrm>
            <a:off x="3448878" y="0"/>
            <a:ext cx="5571370" cy="52677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0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¿Qué es el Coronavirus (COVID-19) ?</a:t>
            </a:r>
          </a:p>
          <a:p>
            <a:pPr algn="ctr"/>
            <a:endParaRPr lang="es-ES" sz="2000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  <a:p>
            <a:pPr algn="l"/>
            <a:r>
              <a:rPr lang="es-ES" sz="1800" b="0" i="0" dirty="0">
                <a:solidFill>
                  <a:schemeClr val="tx2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Los coronavirus (</a:t>
            </a:r>
            <a:r>
              <a:rPr lang="es-ES" sz="1800" b="0" i="0" dirty="0" err="1">
                <a:solidFill>
                  <a:schemeClr val="tx2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CoV</a:t>
            </a:r>
            <a:r>
              <a:rPr lang="es-ES" sz="1800" b="0" i="0" dirty="0">
                <a:solidFill>
                  <a:schemeClr val="tx2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) son virus que surgen periódicamente en diferentes áreas del mundo y que causan Infección Respiratoria Aguda (IRA), es decir gripa, que pueden llegar a ser leve, moderada o grave.</a:t>
            </a:r>
            <a:endParaRPr lang="es-ES" sz="2800" b="0" i="0" dirty="0">
              <a:solidFill>
                <a:schemeClr val="tx2"/>
              </a:solidFill>
              <a:effectLst/>
              <a:latin typeface="Rajdhani" panose="020B0604020202020204" charset="0"/>
              <a:cs typeface="Rajdhani" panose="020B0604020202020204" charset="0"/>
            </a:endParaRPr>
          </a:p>
          <a:p>
            <a:pPr algn="l"/>
            <a:r>
              <a:rPr lang="es-ES" sz="1800" b="0" i="0" dirty="0">
                <a:solidFill>
                  <a:schemeClr val="tx2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El nuevo Coronavirus (COVID-19) ha sido catalogado por la Organización Mundial de la Salud como una emergencia en salud pública de importancia internacional (ESPII). Se han identificado casos en todos los continentes y, el 6 de marzo se confirmó el primer caso en Colombia.</a:t>
            </a:r>
            <a:endParaRPr lang="es-ES" sz="2800" b="0" i="0" dirty="0">
              <a:solidFill>
                <a:schemeClr val="tx2"/>
              </a:solidFill>
              <a:effectLst/>
              <a:latin typeface="Rajdhani" panose="020B0604020202020204" charset="0"/>
              <a:cs typeface="Rajdhani" panose="020B0604020202020204" charset="0"/>
            </a:endParaRPr>
          </a:p>
          <a:p>
            <a:pPr algn="l"/>
            <a:r>
              <a:rPr lang="es-ES" sz="1800" b="0" i="0" dirty="0">
                <a:solidFill>
                  <a:schemeClr val="tx2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La infección se produce cuando una persona enferma tose o estornuda y expulsa partículas del virus que entran en contacto con otras personas. </a:t>
            </a:r>
            <a:r>
              <a:rPr lang="es-ES" sz="1600" b="0" i="1" dirty="0">
                <a:solidFill>
                  <a:schemeClr val="tx2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(“Ministerio de salud”)</a:t>
            </a:r>
          </a:p>
          <a:p>
            <a:pPr algn="l"/>
            <a:endParaRPr lang="es-ES" sz="1600" b="0" i="1" dirty="0">
              <a:solidFill>
                <a:schemeClr val="tx2"/>
              </a:solidFill>
              <a:effectLst/>
              <a:latin typeface="Rajdhani" panose="020B0604020202020204" charset="0"/>
              <a:cs typeface="Rajdhani" panose="020B0604020202020204" charset="0"/>
            </a:endParaRPr>
          </a:p>
          <a:p>
            <a:pPr algn="r"/>
            <a:endParaRPr lang="es-ES" sz="2000" dirty="0">
              <a:latin typeface="Rajdhani" panose="020B0604020202020204" charset="0"/>
              <a:cs typeface="Rajdhani" panose="020B0604020202020204" charset="0"/>
            </a:endParaRPr>
          </a:p>
        </p:txBody>
      </p:sp>
      <p:cxnSp>
        <p:nvCxnSpPr>
          <p:cNvPr id="3" name="Google Shape;137;p27">
            <a:extLst>
              <a:ext uri="{FF2B5EF4-FFF2-40B4-BE49-F238E27FC236}">
                <a16:creationId xmlns:a16="http://schemas.microsoft.com/office/drawing/2014/main" id="{F383646C-F035-431E-8260-E65ADE6A3083}"/>
              </a:ext>
            </a:extLst>
          </p:cNvPr>
          <p:cNvCxnSpPr>
            <a:cxnSpLocks/>
          </p:cNvCxnSpPr>
          <p:nvPr/>
        </p:nvCxnSpPr>
        <p:spPr>
          <a:xfrm>
            <a:off x="3064086" y="1848678"/>
            <a:ext cx="0" cy="111318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" name="Google Shape;124;p26">
            <a:extLst>
              <a:ext uri="{FF2B5EF4-FFF2-40B4-BE49-F238E27FC236}">
                <a16:creationId xmlns:a16="http://schemas.microsoft.com/office/drawing/2014/main" id="{D03BDA96-00D7-466D-B2D9-141F5356B495}"/>
              </a:ext>
            </a:extLst>
          </p:cNvPr>
          <p:cNvSpPr txBox="1">
            <a:spLocks/>
          </p:cNvSpPr>
          <p:nvPr/>
        </p:nvSpPr>
        <p:spPr>
          <a:xfrm>
            <a:off x="762147" y="655653"/>
            <a:ext cx="1053548" cy="9864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5400" b="1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02</a:t>
            </a:r>
          </a:p>
        </p:txBody>
      </p:sp>
      <p:grpSp>
        <p:nvGrpSpPr>
          <p:cNvPr id="25" name="Google Shape;187;p31">
            <a:extLst>
              <a:ext uri="{FF2B5EF4-FFF2-40B4-BE49-F238E27FC236}">
                <a16:creationId xmlns:a16="http://schemas.microsoft.com/office/drawing/2014/main" id="{0CD42E6B-8222-4398-9FB1-468AC40D231D}"/>
              </a:ext>
            </a:extLst>
          </p:cNvPr>
          <p:cNvGrpSpPr/>
          <p:nvPr/>
        </p:nvGrpSpPr>
        <p:grpSpPr>
          <a:xfrm>
            <a:off x="1018354" y="3627783"/>
            <a:ext cx="734945" cy="553955"/>
            <a:chOff x="1197950" y="238125"/>
            <a:chExt cx="5204525" cy="5219200"/>
          </a:xfrm>
        </p:grpSpPr>
        <p:sp>
          <p:nvSpPr>
            <p:cNvPr id="26" name="Google Shape;188;p31">
              <a:extLst>
                <a:ext uri="{FF2B5EF4-FFF2-40B4-BE49-F238E27FC236}">
                  <a16:creationId xmlns:a16="http://schemas.microsoft.com/office/drawing/2014/main" id="{7861BE58-0F90-45DE-8F28-1E6AD1DA36AC}"/>
                </a:ext>
              </a:extLst>
            </p:cNvPr>
            <p:cNvSpPr/>
            <p:nvPr/>
          </p:nvSpPr>
          <p:spPr>
            <a:xfrm>
              <a:off x="11979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;p31">
              <a:extLst>
                <a:ext uri="{FF2B5EF4-FFF2-40B4-BE49-F238E27FC236}">
                  <a16:creationId xmlns:a16="http://schemas.microsoft.com/office/drawing/2014/main" id="{86C77695-9C14-499D-A8B6-ECA70904E26D}"/>
                </a:ext>
              </a:extLst>
            </p:cNvPr>
            <p:cNvSpPr/>
            <p:nvPr/>
          </p:nvSpPr>
          <p:spPr>
            <a:xfrm>
              <a:off x="143117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;p31">
              <a:extLst>
                <a:ext uri="{FF2B5EF4-FFF2-40B4-BE49-F238E27FC236}">
                  <a16:creationId xmlns:a16="http://schemas.microsoft.com/office/drawing/2014/main" id="{8013A94E-5D06-43E8-A10E-BC9F1A7F71D7}"/>
                </a:ext>
              </a:extLst>
            </p:cNvPr>
            <p:cNvSpPr/>
            <p:nvPr/>
          </p:nvSpPr>
          <p:spPr>
            <a:xfrm>
              <a:off x="1431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;p31">
              <a:extLst>
                <a:ext uri="{FF2B5EF4-FFF2-40B4-BE49-F238E27FC236}">
                  <a16:creationId xmlns:a16="http://schemas.microsoft.com/office/drawing/2014/main" id="{6BC55162-99A0-46BA-A735-A25119A91F6E}"/>
                </a:ext>
              </a:extLst>
            </p:cNvPr>
            <p:cNvSpPr/>
            <p:nvPr/>
          </p:nvSpPr>
          <p:spPr>
            <a:xfrm>
              <a:off x="1736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2;p31">
              <a:extLst>
                <a:ext uri="{FF2B5EF4-FFF2-40B4-BE49-F238E27FC236}">
                  <a16:creationId xmlns:a16="http://schemas.microsoft.com/office/drawing/2014/main" id="{1E387D72-1570-41C9-B1EE-83253BC7DA1D}"/>
                </a:ext>
              </a:extLst>
            </p:cNvPr>
            <p:cNvSpPr/>
            <p:nvPr/>
          </p:nvSpPr>
          <p:spPr>
            <a:xfrm>
              <a:off x="1197950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;p31">
              <a:extLst>
                <a:ext uri="{FF2B5EF4-FFF2-40B4-BE49-F238E27FC236}">
                  <a16:creationId xmlns:a16="http://schemas.microsoft.com/office/drawing/2014/main" id="{37923375-8938-4861-862C-12A61392D99E}"/>
                </a:ext>
              </a:extLst>
            </p:cNvPr>
            <p:cNvSpPr/>
            <p:nvPr/>
          </p:nvSpPr>
          <p:spPr>
            <a:xfrm>
              <a:off x="1197950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4;p31">
              <a:extLst>
                <a:ext uri="{FF2B5EF4-FFF2-40B4-BE49-F238E27FC236}">
                  <a16:creationId xmlns:a16="http://schemas.microsoft.com/office/drawing/2014/main" id="{C31054FD-3E2A-4603-852F-55B57ED64EAD}"/>
                </a:ext>
              </a:extLst>
            </p:cNvPr>
            <p:cNvSpPr/>
            <p:nvPr/>
          </p:nvSpPr>
          <p:spPr>
            <a:xfrm>
              <a:off x="1197950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5;p31">
              <a:extLst>
                <a:ext uri="{FF2B5EF4-FFF2-40B4-BE49-F238E27FC236}">
                  <a16:creationId xmlns:a16="http://schemas.microsoft.com/office/drawing/2014/main" id="{6DBCEFE0-5893-4067-A4CB-2FD22000928E}"/>
                </a:ext>
              </a:extLst>
            </p:cNvPr>
            <p:cNvSpPr/>
            <p:nvPr/>
          </p:nvSpPr>
          <p:spPr>
            <a:xfrm>
              <a:off x="1197950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6;p31">
              <a:extLst>
                <a:ext uri="{FF2B5EF4-FFF2-40B4-BE49-F238E27FC236}">
                  <a16:creationId xmlns:a16="http://schemas.microsoft.com/office/drawing/2014/main" id="{41C703B2-EB4D-4AEC-AF46-9CD7EC87F42B}"/>
                </a:ext>
              </a:extLst>
            </p:cNvPr>
            <p:cNvSpPr/>
            <p:nvPr/>
          </p:nvSpPr>
          <p:spPr>
            <a:xfrm>
              <a:off x="12028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7;p31">
              <a:extLst>
                <a:ext uri="{FF2B5EF4-FFF2-40B4-BE49-F238E27FC236}">
                  <a16:creationId xmlns:a16="http://schemas.microsoft.com/office/drawing/2014/main" id="{B654E7C1-D981-4FAC-8901-07CE97624D6B}"/>
                </a:ext>
              </a:extLst>
            </p:cNvPr>
            <p:cNvSpPr/>
            <p:nvPr/>
          </p:nvSpPr>
          <p:spPr>
            <a:xfrm>
              <a:off x="12028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8;p31">
              <a:extLst>
                <a:ext uri="{FF2B5EF4-FFF2-40B4-BE49-F238E27FC236}">
                  <a16:creationId xmlns:a16="http://schemas.microsoft.com/office/drawing/2014/main" id="{DAD6696B-04B0-4FEB-8C80-B16B1760E362}"/>
                </a:ext>
              </a:extLst>
            </p:cNvPr>
            <p:cNvSpPr/>
            <p:nvPr/>
          </p:nvSpPr>
          <p:spPr>
            <a:xfrm>
              <a:off x="53871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9;p31">
              <a:extLst>
                <a:ext uri="{FF2B5EF4-FFF2-40B4-BE49-F238E27FC236}">
                  <a16:creationId xmlns:a16="http://schemas.microsoft.com/office/drawing/2014/main" id="{9D6C8FF3-1E8B-498B-AA34-7B7A5A419446}"/>
                </a:ext>
              </a:extLst>
            </p:cNvPr>
            <p:cNvSpPr/>
            <p:nvPr/>
          </p:nvSpPr>
          <p:spPr>
            <a:xfrm>
              <a:off x="571172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0;p31">
              <a:extLst>
                <a:ext uri="{FF2B5EF4-FFF2-40B4-BE49-F238E27FC236}">
                  <a16:creationId xmlns:a16="http://schemas.microsoft.com/office/drawing/2014/main" id="{CF0ECCE4-5B5A-414A-8A2F-231967D4A8C9}"/>
                </a:ext>
              </a:extLst>
            </p:cNvPr>
            <p:cNvSpPr/>
            <p:nvPr/>
          </p:nvSpPr>
          <p:spPr>
            <a:xfrm>
              <a:off x="6016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1;p31">
              <a:extLst>
                <a:ext uri="{FF2B5EF4-FFF2-40B4-BE49-F238E27FC236}">
                  <a16:creationId xmlns:a16="http://schemas.microsoft.com/office/drawing/2014/main" id="{197298BE-BC83-46AF-A26F-1BE9EAE3FE62}"/>
                </a:ext>
              </a:extLst>
            </p:cNvPr>
            <p:cNvSpPr/>
            <p:nvPr/>
          </p:nvSpPr>
          <p:spPr>
            <a:xfrm>
              <a:off x="5711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2;p31">
              <a:extLst>
                <a:ext uri="{FF2B5EF4-FFF2-40B4-BE49-F238E27FC236}">
                  <a16:creationId xmlns:a16="http://schemas.microsoft.com/office/drawing/2014/main" id="{F8476669-7BB6-4B04-A292-6D36B9C72A12}"/>
                </a:ext>
              </a:extLst>
            </p:cNvPr>
            <p:cNvSpPr/>
            <p:nvPr/>
          </p:nvSpPr>
          <p:spPr>
            <a:xfrm>
              <a:off x="6169225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3;p31">
              <a:extLst>
                <a:ext uri="{FF2B5EF4-FFF2-40B4-BE49-F238E27FC236}">
                  <a16:creationId xmlns:a16="http://schemas.microsoft.com/office/drawing/2014/main" id="{8C11C74E-6E93-46B2-974F-5A8FB62E3B74}"/>
                </a:ext>
              </a:extLst>
            </p:cNvPr>
            <p:cNvSpPr/>
            <p:nvPr/>
          </p:nvSpPr>
          <p:spPr>
            <a:xfrm>
              <a:off x="6169225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4;p31">
              <a:extLst>
                <a:ext uri="{FF2B5EF4-FFF2-40B4-BE49-F238E27FC236}">
                  <a16:creationId xmlns:a16="http://schemas.microsoft.com/office/drawing/2014/main" id="{2FD964DF-54A0-4D37-B542-651244DBE9B4}"/>
                </a:ext>
              </a:extLst>
            </p:cNvPr>
            <p:cNvSpPr/>
            <p:nvPr/>
          </p:nvSpPr>
          <p:spPr>
            <a:xfrm>
              <a:off x="6169225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5;p31">
              <a:extLst>
                <a:ext uri="{FF2B5EF4-FFF2-40B4-BE49-F238E27FC236}">
                  <a16:creationId xmlns:a16="http://schemas.microsoft.com/office/drawing/2014/main" id="{0A0A7344-BCE1-41D9-866F-FC4085EAEC3F}"/>
                </a:ext>
              </a:extLst>
            </p:cNvPr>
            <p:cNvSpPr/>
            <p:nvPr/>
          </p:nvSpPr>
          <p:spPr>
            <a:xfrm>
              <a:off x="6321725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6;p31">
              <a:extLst>
                <a:ext uri="{FF2B5EF4-FFF2-40B4-BE49-F238E27FC236}">
                  <a16:creationId xmlns:a16="http://schemas.microsoft.com/office/drawing/2014/main" id="{AA960A88-DD19-4149-AE13-5339DCFAF85C}"/>
                </a:ext>
              </a:extLst>
            </p:cNvPr>
            <p:cNvSpPr/>
            <p:nvPr/>
          </p:nvSpPr>
          <p:spPr>
            <a:xfrm>
              <a:off x="62450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7;p31">
              <a:extLst>
                <a:ext uri="{FF2B5EF4-FFF2-40B4-BE49-F238E27FC236}">
                  <a16:creationId xmlns:a16="http://schemas.microsoft.com/office/drawing/2014/main" id="{7C9CF682-FB6C-4FAA-AB0C-046F184E3166}"/>
                </a:ext>
              </a:extLst>
            </p:cNvPr>
            <p:cNvSpPr/>
            <p:nvPr/>
          </p:nvSpPr>
          <p:spPr>
            <a:xfrm>
              <a:off x="62450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8;p31">
              <a:extLst>
                <a:ext uri="{FF2B5EF4-FFF2-40B4-BE49-F238E27FC236}">
                  <a16:creationId xmlns:a16="http://schemas.microsoft.com/office/drawing/2014/main" id="{8F65FE72-626C-4290-B2FD-12512863D27B}"/>
                </a:ext>
              </a:extLst>
            </p:cNvPr>
            <p:cNvSpPr/>
            <p:nvPr/>
          </p:nvSpPr>
          <p:spPr>
            <a:xfrm>
              <a:off x="2327425" y="3608550"/>
              <a:ext cx="152500" cy="152525"/>
            </a:xfrm>
            <a:custGeom>
              <a:avLst/>
              <a:gdLst/>
              <a:ahLst/>
              <a:cxnLst/>
              <a:rect l="l" t="t" r="r" b="b"/>
              <a:pathLst>
                <a:path w="610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9;p31">
              <a:extLst>
                <a:ext uri="{FF2B5EF4-FFF2-40B4-BE49-F238E27FC236}">
                  <a16:creationId xmlns:a16="http://schemas.microsoft.com/office/drawing/2014/main" id="{DCE62A4E-5050-439D-B5BA-0E630FB09293}"/>
                </a:ext>
              </a:extLst>
            </p:cNvPr>
            <p:cNvSpPr/>
            <p:nvPr/>
          </p:nvSpPr>
          <p:spPr>
            <a:xfrm>
              <a:off x="26324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0;p31">
              <a:extLst>
                <a:ext uri="{FF2B5EF4-FFF2-40B4-BE49-F238E27FC236}">
                  <a16:creationId xmlns:a16="http://schemas.microsoft.com/office/drawing/2014/main" id="{FF458787-378A-4DE4-B4D3-1EA4C18E28B1}"/>
                </a:ext>
              </a:extLst>
            </p:cNvPr>
            <p:cNvSpPr/>
            <p:nvPr/>
          </p:nvSpPr>
          <p:spPr>
            <a:xfrm>
              <a:off x="4747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1;p31">
              <a:extLst>
                <a:ext uri="{FF2B5EF4-FFF2-40B4-BE49-F238E27FC236}">
                  <a16:creationId xmlns:a16="http://schemas.microsoft.com/office/drawing/2014/main" id="{4FA0755D-AEC8-4DD4-BC99-D9D62CB2F38B}"/>
                </a:ext>
              </a:extLst>
            </p:cNvPr>
            <p:cNvSpPr/>
            <p:nvPr/>
          </p:nvSpPr>
          <p:spPr>
            <a:xfrm>
              <a:off x="5052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2;p31">
              <a:extLst>
                <a:ext uri="{FF2B5EF4-FFF2-40B4-BE49-F238E27FC236}">
                  <a16:creationId xmlns:a16="http://schemas.microsoft.com/office/drawing/2014/main" id="{16B9CCA2-3BAD-4DC8-B707-B3616FFB2A81}"/>
                </a:ext>
              </a:extLst>
            </p:cNvPr>
            <p:cNvSpPr/>
            <p:nvPr/>
          </p:nvSpPr>
          <p:spPr>
            <a:xfrm>
              <a:off x="2937400" y="3379400"/>
              <a:ext cx="1677500" cy="610025"/>
            </a:xfrm>
            <a:custGeom>
              <a:avLst/>
              <a:gdLst/>
              <a:ahLst/>
              <a:cxnLst/>
              <a:rect l="l" t="t" r="r" b="b"/>
              <a:pathLst>
                <a:path w="67100" h="24401" extrusionOk="0">
                  <a:moveTo>
                    <a:pt x="11418" y="1"/>
                  </a:moveTo>
                  <a:cubicBezTo>
                    <a:pt x="7242" y="1"/>
                    <a:pt x="3817" y="3426"/>
                    <a:pt x="3817" y="7634"/>
                  </a:cubicBezTo>
                  <a:cubicBezTo>
                    <a:pt x="3817" y="8482"/>
                    <a:pt x="3132" y="9167"/>
                    <a:pt x="2284" y="9167"/>
                  </a:cubicBezTo>
                  <a:lnTo>
                    <a:pt x="1" y="9167"/>
                  </a:lnTo>
                  <a:lnTo>
                    <a:pt x="1" y="15267"/>
                  </a:lnTo>
                  <a:lnTo>
                    <a:pt x="2284" y="15267"/>
                  </a:lnTo>
                  <a:cubicBezTo>
                    <a:pt x="6492" y="15267"/>
                    <a:pt x="9917" y="11842"/>
                    <a:pt x="9917" y="7634"/>
                  </a:cubicBezTo>
                  <a:cubicBezTo>
                    <a:pt x="9917" y="6786"/>
                    <a:pt x="10602" y="6101"/>
                    <a:pt x="11418" y="6101"/>
                  </a:cubicBezTo>
                  <a:cubicBezTo>
                    <a:pt x="12266" y="6101"/>
                    <a:pt x="12951" y="6786"/>
                    <a:pt x="12951" y="7634"/>
                  </a:cubicBezTo>
                  <a:lnTo>
                    <a:pt x="12951" y="16767"/>
                  </a:lnTo>
                  <a:cubicBezTo>
                    <a:pt x="12951" y="20975"/>
                    <a:pt x="16376" y="24400"/>
                    <a:pt x="20584" y="24400"/>
                  </a:cubicBezTo>
                  <a:cubicBezTo>
                    <a:pt x="24792" y="24400"/>
                    <a:pt x="28217" y="20975"/>
                    <a:pt x="28217" y="16767"/>
                  </a:cubicBezTo>
                  <a:lnTo>
                    <a:pt x="28217" y="7634"/>
                  </a:lnTo>
                  <a:cubicBezTo>
                    <a:pt x="28217" y="6786"/>
                    <a:pt x="28902" y="6101"/>
                    <a:pt x="29717" y="6101"/>
                  </a:cubicBezTo>
                  <a:cubicBezTo>
                    <a:pt x="30566" y="6101"/>
                    <a:pt x="31251" y="6786"/>
                    <a:pt x="31251" y="7634"/>
                  </a:cubicBezTo>
                  <a:lnTo>
                    <a:pt x="31251" y="16767"/>
                  </a:lnTo>
                  <a:cubicBezTo>
                    <a:pt x="31251" y="20975"/>
                    <a:pt x="34676" y="24400"/>
                    <a:pt x="38884" y="24400"/>
                  </a:cubicBezTo>
                  <a:cubicBezTo>
                    <a:pt x="43092" y="24400"/>
                    <a:pt x="46517" y="20975"/>
                    <a:pt x="46517" y="16767"/>
                  </a:cubicBezTo>
                  <a:lnTo>
                    <a:pt x="46517" y="7634"/>
                  </a:lnTo>
                  <a:cubicBezTo>
                    <a:pt x="46517" y="6786"/>
                    <a:pt x="47202" y="6101"/>
                    <a:pt x="48017" y="6101"/>
                  </a:cubicBezTo>
                  <a:cubicBezTo>
                    <a:pt x="48865" y="6101"/>
                    <a:pt x="49550" y="6786"/>
                    <a:pt x="49550" y="7634"/>
                  </a:cubicBezTo>
                  <a:lnTo>
                    <a:pt x="49550" y="16767"/>
                  </a:lnTo>
                  <a:cubicBezTo>
                    <a:pt x="49550" y="20975"/>
                    <a:pt x="52975" y="24400"/>
                    <a:pt x="57183" y="24400"/>
                  </a:cubicBezTo>
                  <a:cubicBezTo>
                    <a:pt x="61391" y="24400"/>
                    <a:pt x="64816" y="20975"/>
                    <a:pt x="64816" y="16767"/>
                  </a:cubicBezTo>
                  <a:cubicBezTo>
                    <a:pt x="64816" y="15952"/>
                    <a:pt x="65501" y="15267"/>
                    <a:pt x="66317" y="15267"/>
                  </a:cubicBezTo>
                  <a:lnTo>
                    <a:pt x="67100" y="15267"/>
                  </a:lnTo>
                  <a:lnTo>
                    <a:pt x="67100" y="9167"/>
                  </a:lnTo>
                  <a:lnTo>
                    <a:pt x="66317" y="9167"/>
                  </a:lnTo>
                  <a:cubicBezTo>
                    <a:pt x="62142" y="9167"/>
                    <a:pt x="58717" y="12592"/>
                    <a:pt x="58717" y="16767"/>
                  </a:cubicBezTo>
                  <a:cubicBezTo>
                    <a:pt x="58717" y="17615"/>
                    <a:pt x="58031" y="18300"/>
                    <a:pt x="57183" y="18300"/>
                  </a:cubicBezTo>
                  <a:cubicBezTo>
                    <a:pt x="56335" y="18300"/>
                    <a:pt x="55650" y="17615"/>
                    <a:pt x="55650" y="16767"/>
                  </a:cubicBezTo>
                  <a:lnTo>
                    <a:pt x="55650" y="7634"/>
                  </a:lnTo>
                  <a:cubicBezTo>
                    <a:pt x="55650" y="3426"/>
                    <a:pt x="52225" y="1"/>
                    <a:pt x="48017" y="1"/>
                  </a:cubicBezTo>
                  <a:cubicBezTo>
                    <a:pt x="43842" y="1"/>
                    <a:pt x="40417" y="3426"/>
                    <a:pt x="40417" y="7634"/>
                  </a:cubicBezTo>
                  <a:lnTo>
                    <a:pt x="40417" y="16767"/>
                  </a:lnTo>
                  <a:cubicBezTo>
                    <a:pt x="40417" y="17615"/>
                    <a:pt x="39732" y="18300"/>
                    <a:pt x="38884" y="18300"/>
                  </a:cubicBezTo>
                  <a:cubicBezTo>
                    <a:pt x="38036" y="18300"/>
                    <a:pt x="37350" y="17615"/>
                    <a:pt x="37350" y="16767"/>
                  </a:cubicBezTo>
                  <a:lnTo>
                    <a:pt x="37350" y="7634"/>
                  </a:lnTo>
                  <a:cubicBezTo>
                    <a:pt x="37350" y="3426"/>
                    <a:pt x="33925" y="1"/>
                    <a:pt x="29717" y="1"/>
                  </a:cubicBezTo>
                  <a:cubicBezTo>
                    <a:pt x="25542" y="1"/>
                    <a:pt x="22117" y="3426"/>
                    <a:pt x="22117" y="7634"/>
                  </a:cubicBezTo>
                  <a:lnTo>
                    <a:pt x="22117" y="16767"/>
                  </a:lnTo>
                  <a:cubicBezTo>
                    <a:pt x="22117" y="17615"/>
                    <a:pt x="21432" y="18300"/>
                    <a:pt x="20584" y="18300"/>
                  </a:cubicBezTo>
                  <a:cubicBezTo>
                    <a:pt x="19736" y="18300"/>
                    <a:pt x="19051" y="17615"/>
                    <a:pt x="19051" y="16767"/>
                  </a:cubicBezTo>
                  <a:lnTo>
                    <a:pt x="19051" y="7634"/>
                  </a:lnTo>
                  <a:cubicBezTo>
                    <a:pt x="19051" y="3426"/>
                    <a:pt x="15626" y="1"/>
                    <a:pt x="1141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3;p31">
              <a:extLst>
                <a:ext uri="{FF2B5EF4-FFF2-40B4-BE49-F238E27FC236}">
                  <a16:creationId xmlns:a16="http://schemas.microsoft.com/office/drawing/2014/main" id="{7998315E-EB9D-485A-8ED1-4DE0B4CF526C}"/>
                </a:ext>
              </a:extLst>
            </p:cNvPr>
            <p:cNvSpPr/>
            <p:nvPr/>
          </p:nvSpPr>
          <p:spPr>
            <a:xfrm>
              <a:off x="2618550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4;p31">
              <a:extLst>
                <a:ext uri="{FF2B5EF4-FFF2-40B4-BE49-F238E27FC236}">
                  <a16:creationId xmlns:a16="http://schemas.microsoft.com/office/drawing/2014/main" id="{94BB20D3-1E03-4BA0-9794-C0433114959C}"/>
                </a:ext>
              </a:extLst>
            </p:cNvPr>
            <p:cNvSpPr/>
            <p:nvPr/>
          </p:nvSpPr>
          <p:spPr>
            <a:xfrm>
              <a:off x="3991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1" y="0"/>
                  </a:moveTo>
                  <a:lnTo>
                    <a:pt x="1" y="24400"/>
                  </a:lnTo>
                  <a:lnTo>
                    <a:pt x="6101" y="244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5;p31">
              <a:extLst>
                <a:ext uri="{FF2B5EF4-FFF2-40B4-BE49-F238E27FC236}">
                  <a16:creationId xmlns:a16="http://schemas.microsoft.com/office/drawing/2014/main" id="{245DC64E-A70F-439E-8CE1-D20D9283F827}"/>
                </a:ext>
              </a:extLst>
            </p:cNvPr>
            <p:cNvSpPr/>
            <p:nvPr/>
          </p:nvSpPr>
          <p:spPr>
            <a:xfrm>
              <a:off x="4296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6;p31">
              <a:extLst>
                <a:ext uri="{FF2B5EF4-FFF2-40B4-BE49-F238E27FC236}">
                  <a16:creationId xmlns:a16="http://schemas.microsoft.com/office/drawing/2014/main" id="{F92675D3-28C7-4DB4-A6F2-D09B25B50A6F}"/>
                </a:ext>
              </a:extLst>
            </p:cNvPr>
            <p:cNvSpPr/>
            <p:nvPr/>
          </p:nvSpPr>
          <p:spPr>
            <a:xfrm>
              <a:off x="2923550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;p31">
              <a:extLst>
                <a:ext uri="{FF2B5EF4-FFF2-40B4-BE49-F238E27FC236}">
                  <a16:creationId xmlns:a16="http://schemas.microsoft.com/office/drawing/2014/main" id="{44F7ED19-ED9D-4FB1-AD7D-255B117A7A49}"/>
                </a:ext>
              </a:extLst>
            </p:cNvPr>
            <p:cNvSpPr/>
            <p:nvPr/>
          </p:nvSpPr>
          <p:spPr>
            <a:xfrm>
              <a:off x="3456875" y="2159425"/>
              <a:ext cx="381675" cy="610025"/>
            </a:xfrm>
            <a:custGeom>
              <a:avLst/>
              <a:gdLst/>
              <a:ahLst/>
              <a:cxnLst/>
              <a:rect l="l" t="t" r="r" b="b"/>
              <a:pathLst>
                <a:path w="15267" h="24401" extrusionOk="0">
                  <a:moveTo>
                    <a:pt x="9167" y="6100"/>
                  </a:moveTo>
                  <a:lnTo>
                    <a:pt x="9167" y="18300"/>
                  </a:lnTo>
                  <a:lnTo>
                    <a:pt x="6101" y="18300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24400"/>
                  </a:lnTo>
                  <a:lnTo>
                    <a:pt x="15267" y="24400"/>
                  </a:lnTo>
                  <a:lnTo>
                    <a:pt x="1526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8;p31">
              <a:extLst>
                <a:ext uri="{FF2B5EF4-FFF2-40B4-BE49-F238E27FC236}">
                  <a16:creationId xmlns:a16="http://schemas.microsoft.com/office/drawing/2014/main" id="{DF3509DF-0091-41E0-A6E6-E0869D525C1F}"/>
                </a:ext>
              </a:extLst>
            </p:cNvPr>
            <p:cNvSpPr/>
            <p:nvPr/>
          </p:nvSpPr>
          <p:spPr>
            <a:xfrm>
              <a:off x="4601025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123752" y="1556617"/>
            <a:ext cx="3056770" cy="2030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Primer caso COVID-19</a:t>
            </a:r>
            <a:br>
              <a:rPr lang="en" dirty="0"/>
            </a:br>
            <a:r>
              <a:rPr lang="en" dirty="0"/>
              <a:t>Colombia</a:t>
            </a:r>
            <a:endParaRPr dirty="0"/>
          </a:p>
        </p:txBody>
      </p:sp>
      <p:sp>
        <p:nvSpPr>
          <p:cNvPr id="18" name="Google Shape;136;p27">
            <a:extLst>
              <a:ext uri="{FF2B5EF4-FFF2-40B4-BE49-F238E27FC236}">
                <a16:creationId xmlns:a16="http://schemas.microsoft.com/office/drawing/2014/main" id="{F1B5AA98-92E0-4F43-A844-3C2E65F1A225}"/>
              </a:ext>
            </a:extLst>
          </p:cNvPr>
          <p:cNvSpPr txBox="1">
            <a:spLocks/>
          </p:cNvSpPr>
          <p:nvPr/>
        </p:nvSpPr>
        <p:spPr>
          <a:xfrm>
            <a:off x="3448878" y="1239906"/>
            <a:ext cx="5571370" cy="32401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sz="2800" b="1" i="0" dirty="0">
                <a:solidFill>
                  <a:schemeClr val="tx2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Bogotá, 6 de marzo de 2020.</a:t>
            </a:r>
            <a:r>
              <a:rPr lang="es-ES" sz="2800" b="0" i="0" dirty="0">
                <a:solidFill>
                  <a:schemeClr val="tx2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 El Ministerio de Salud y Protección Social confirma el primer caso de COVID-19 en el territorio nacional luego de los análisis practicados a una paciente de 19 años.</a:t>
            </a:r>
            <a:endParaRPr lang="es-ES" sz="2800" b="0" i="1" dirty="0">
              <a:solidFill>
                <a:schemeClr val="tx2"/>
              </a:solidFill>
              <a:effectLst/>
              <a:latin typeface="Rajdhani" panose="020B0604020202020204" charset="0"/>
              <a:cs typeface="Rajdhani" panose="020B0604020202020204" charset="0"/>
            </a:endParaRPr>
          </a:p>
          <a:p>
            <a:pPr algn="r"/>
            <a:endParaRPr lang="es-ES" sz="2800" dirty="0">
              <a:latin typeface="Rajdhani" panose="020B0604020202020204" charset="0"/>
              <a:cs typeface="Rajdhan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730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509137" y="245798"/>
            <a:ext cx="8125726" cy="698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Información actual del COVID-19</a:t>
            </a:r>
            <a:br>
              <a:rPr lang="en" dirty="0"/>
            </a:b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168EBD0-1744-4A12-A35D-EDBE004CE4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2" t="9063" r="9783" b="6645"/>
          <a:stretch/>
        </p:blipFill>
        <p:spPr>
          <a:xfrm>
            <a:off x="1326873" y="1178376"/>
            <a:ext cx="6490253" cy="353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81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36;p27">
            <a:extLst>
              <a:ext uri="{FF2B5EF4-FFF2-40B4-BE49-F238E27FC236}">
                <a16:creationId xmlns:a16="http://schemas.microsoft.com/office/drawing/2014/main" id="{F1B5AA98-92E0-4F43-A844-3C2E65F1A225}"/>
              </a:ext>
            </a:extLst>
          </p:cNvPr>
          <p:cNvSpPr txBox="1">
            <a:spLocks/>
          </p:cNvSpPr>
          <p:nvPr/>
        </p:nvSpPr>
        <p:spPr>
          <a:xfrm>
            <a:off x="437322" y="951671"/>
            <a:ext cx="5571370" cy="32401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sz="2800" b="1" i="0" dirty="0">
                <a:solidFill>
                  <a:schemeClr val="tx2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Con la información obtenida se empieza hacer el análisis y todo el proceso de predicción para mirar cuando alcanzará Colombia el millón de casos positivos. </a:t>
            </a:r>
            <a:endParaRPr lang="es-ES" sz="2800" b="0" i="1" dirty="0">
              <a:solidFill>
                <a:schemeClr val="tx2"/>
              </a:solidFill>
              <a:effectLst/>
              <a:latin typeface="Rajdhani" panose="020B0604020202020204" charset="0"/>
              <a:cs typeface="Rajdhani" panose="020B0604020202020204" charset="0"/>
            </a:endParaRPr>
          </a:p>
          <a:p>
            <a:pPr algn="r"/>
            <a:endParaRPr lang="es-ES" sz="2800" dirty="0">
              <a:latin typeface="Rajdhani" panose="020B0604020202020204" charset="0"/>
              <a:cs typeface="Rajdhani" panose="020B0604020202020204" charset="0"/>
            </a:endParaRPr>
          </a:p>
        </p:txBody>
      </p:sp>
      <p:pic>
        <p:nvPicPr>
          <p:cNvPr id="4" name="Google Shape;1793;p47">
            <a:extLst>
              <a:ext uri="{FF2B5EF4-FFF2-40B4-BE49-F238E27FC236}">
                <a16:creationId xmlns:a16="http://schemas.microsoft.com/office/drawing/2014/main" id="{27D7ADEF-C3EE-4D35-A3D7-9AE7AD29C3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058" y="1443401"/>
            <a:ext cx="3189475" cy="1840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3129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-72032" y="2241218"/>
            <a:ext cx="4414149" cy="882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400" dirty="0">
                <a:solidFill>
                  <a:srgbClr val="F3F3F3"/>
                </a:solidFill>
              </a:rPr>
              <a:t>Aplicación</a:t>
            </a:r>
            <a:endParaRPr sz="5400" dirty="0">
              <a:solidFill>
                <a:srgbClr val="F3F3F3"/>
              </a:solidFill>
            </a:endParaRPr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2"/>
          </p:nvPr>
        </p:nvSpPr>
        <p:spPr>
          <a:xfrm>
            <a:off x="4223571" y="338628"/>
            <a:ext cx="4254508" cy="4647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Para hacer el proceso de predicción en total se toman 276 datos.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Se trabaja con las siguientes variables (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Date_reported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,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Country_code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, Country,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WHO_region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,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New_cases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,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Cumulative_cases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,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New_deaths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,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Cumulative_deaths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La variable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Date_reported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(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fecha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reportada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),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inicia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desde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el 03 de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Enero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del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año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actual,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pero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se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gráfica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desde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Marzo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que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fue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el primer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caso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reportado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, hasta el 04 de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Octubre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del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año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actual. El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orden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de la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fecha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es (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año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,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mes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, día).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9" name="Google Shape;124;p26">
            <a:extLst>
              <a:ext uri="{FF2B5EF4-FFF2-40B4-BE49-F238E27FC236}">
                <a16:creationId xmlns:a16="http://schemas.microsoft.com/office/drawing/2014/main" id="{EF1BB279-A996-42C4-9183-42697086E438}"/>
              </a:ext>
            </a:extLst>
          </p:cNvPr>
          <p:cNvSpPr txBox="1">
            <a:spLocks/>
          </p:cNvSpPr>
          <p:nvPr/>
        </p:nvSpPr>
        <p:spPr>
          <a:xfrm>
            <a:off x="1620280" y="1439234"/>
            <a:ext cx="1056485" cy="6727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4800" b="1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03</a:t>
            </a:r>
          </a:p>
        </p:txBody>
      </p:sp>
      <p:grpSp>
        <p:nvGrpSpPr>
          <p:cNvPr id="36" name="Google Shape;355;p31">
            <a:extLst>
              <a:ext uri="{FF2B5EF4-FFF2-40B4-BE49-F238E27FC236}">
                <a16:creationId xmlns:a16="http://schemas.microsoft.com/office/drawing/2014/main" id="{0A532BF2-5006-44BD-87FD-B1D59FE162B5}"/>
              </a:ext>
            </a:extLst>
          </p:cNvPr>
          <p:cNvGrpSpPr/>
          <p:nvPr/>
        </p:nvGrpSpPr>
        <p:grpSpPr>
          <a:xfrm>
            <a:off x="1753662" y="3449473"/>
            <a:ext cx="788154" cy="882123"/>
            <a:chOff x="1343100" y="238125"/>
            <a:chExt cx="4914225" cy="5219200"/>
          </a:xfrm>
        </p:grpSpPr>
        <p:sp>
          <p:nvSpPr>
            <p:cNvPr id="37" name="Google Shape;356;p31">
              <a:extLst>
                <a:ext uri="{FF2B5EF4-FFF2-40B4-BE49-F238E27FC236}">
                  <a16:creationId xmlns:a16="http://schemas.microsoft.com/office/drawing/2014/main" id="{5FA0F189-EC99-4B85-BB17-C99798601665}"/>
                </a:ext>
              </a:extLst>
            </p:cNvPr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7;p31">
              <a:extLst>
                <a:ext uri="{FF2B5EF4-FFF2-40B4-BE49-F238E27FC236}">
                  <a16:creationId xmlns:a16="http://schemas.microsoft.com/office/drawing/2014/main" id="{54D9EAD6-167C-494D-B861-4515305AD60A}"/>
                </a:ext>
              </a:extLst>
            </p:cNvPr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58;p31">
              <a:extLst>
                <a:ext uri="{FF2B5EF4-FFF2-40B4-BE49-F238E27FC236}">
                  <a16:creationId xmlns:a16="http://schemas.microsoft.com/office/drawing/2014/main" id="{A30315A6-011E-4280-BEF1-82FE25BF969C}"/>
                </a:ext>
              </a:extLst>
            </p:cNvPr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59;p31">
              <a:extLst>
                <a:ext uri="{FF2B5EF4-FFF2-40B4-BE49-F238E27FC236}">
                  <a16:creationId xmlns:a16="http://schemas.microsoft.com/office/drawing/2014/main" id="{372575EE-F5C5-4FDA-9DF3-FA09BA7829EA}"/>
                </a:ext>
              </a:extLst>
            </p:cNvPr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0;p31">
              <a:extLst>
                <a:ext uri="{FF2B5EF4-FFF2-40B4-BE49-F238E27FC236}">
                  <a16:creationId xmlns:a16="http://schemas.microsoft.com/office/drawing/2014/main" id="{436363F6-07C3-4BE4-846A-1CB10D98C243}"/>
                </a:ext>
              </a:extLst>
            </p:cNvPr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;p31">
              <a:extLst>
                <a:ext uri="{FF2B5EF4-FFF2-40B4-BE49-F238E27FC236}">
                  <a16:creationId xmlns:a16="http://schemas.microsoft.com/office/drawing/2014/main" id="{AEC312D8-8F3F-4E41-8BDD-0E2ED1326E07}"/>
                </a:ext>
              </a:extLst>
            </p:cNvPr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2;p31">
              <a:extLst>
                <a:ext uri="{FF2B5EF4-FFF2-40B4-BE49-F238E27FC236}">
                  <a16:creationId xmlns:a16="http://schemas.microsoft.com/office/drawing/2014/main" id="{A53CE097-EEB3-4C08-9E70-716DCE822591}"/>
                </a:ext>
              </a:extLst>
            </p:cNvPr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3;p31">
              <a:extLst>
                <a:ext uri="{FF2B5EF4-FFF2-40B4-BE49-F238E27FC236}">
                  <a16:creationId xmlns:a16="http://schemas.microsoft.com/office/drawing/2014/main" id="{325C953C-2A79-4C61-B5EC-EC407A109DBA}"/>
                </a:ext>
              </a:extLst>
            </p:cNvPr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;p31">
              <a:extLst>
                <a:ext uri="{FF2B5EF4-FFF2-40B4-BE49-F238E27FC236}">
                  <a16:creationId xmlns:a16="http://schemas.microsoft.com/office/drawing/2014/main" id="{39BA58EE-E95B-42AF-87A6-7D8A1F5B01AC}"/>
                </a:ext>
              </a:extLst>
            </p:cNvPr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5;p31">
              <a:extLst>
                <a:ext uri="{FF2B5EF4-FFF2-40B4-BE49-F238E27FC236}">
                  <a16:creationId xmlns:a16="http://schemas.microsoft.com/office/drawing/2014/main" id="{403D6AD3-7048-401E-B696-5636C34BE19F}"/>
                </a:ext>
              </a:extLst>
            </p:cNvPr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6;p31">
              <a:extLst>
                <a:ext uri="{FF2B5EF4-FFF2-40B4-BE49-F238E27FC236}">
                  <a16:creationId xmlns:a16="http://schemas.microsoft.com/office/drawing/2014/main" id="{804BB18B-F703-40EB-B0CD-C3593CA880A6}"/>
                </a:ext>
              </a:extLst>
            </p:cNvPr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7;p31">
              <a:extLst>
                <a:ext uri="{FF2B5EF4-FFF2-40B4-BE49-F238E27FC236}">
                  <a16:creationId xmlns:a16="http://schemas.microsoft.com/office/drawing/2014/main" id="{0DCECDC6-1CC5-4840-8F84-15CED009860C}"/>
                </a:ext>
              </a:extLst>
            </p:cNvPr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8;p31">
              <a:extLst>
                <a:ext uri="{FF2B5EF4-FFF2-40B4-BE49-F238E27FC236}">
                  <a16:creationId xmlns:a16="http://schemas.microsoft.com/office/drawing/2014/main" id="{9384956F-7CC9-43A2-B4E8-AF8423B8B298}"/>
                </a:ext>
              </a:extLst>
            </p:cNvPr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9;p31">
              <a:extLst>
                <a:ext uri="{FF2B5EF4-FFF2-40B4-BE49-F238E27FC236}">
                  <a16:creationId xmlns:a16="http://schemas.microsoft.com/office/drawing/2014/main" id="{824D0011-E0A2-4D2B-BFC4-D817C77E58AA}"/>
                </a:ext>
              </a:extLst>
            </p:cNvPr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70;p31">
              <a:extLst>
                <a:ext uri="{FF2B5EF4-FFF2-40B4-BE49-F238E27FC236}">
                  <a16:creationId xmlns:a16="http://schemas.microsoft.com/office/drawing/2014/main" id="{4BFFEBD5-9696-4111-847E-7D2D8BC8884F}"/>
                </a:ext>
              </a:extLst>
            </p:cNvPr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71;p31">
              <a:extLst>
                <a:ext uri="{FF2B5EF4-FFF2-40B4-BE49-F238E27FC236}">
                  <a16:creationId xmlns:a16="http://schemas.microsoft.com/office/drawing/2014/main" id="{C6BEFE3A-C2D7-42AC-A7B2-46474F7B12B3}"/>
                </a:ext>
              </a:extLst>
            </p:cNvPr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72;p31">
              <a:extLst>
                <a:ext uri="{FF2B5EF4-FFF2-40B4-BE49-F238E27FC236}">
                  <a16:creationId xmlns:a16="http://schemas.microsoft.com/office/drawing/2014/main" id="{A378CE0A-E036-4F22-B9CF-A6D3FFE209E5}"/>
                </a:ext>
              </a:extLst>
            </p:cNvPr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73;p31">
              <a:extLst>
                <a:ext uri="{FF2B5EF4-FFF2-40B4-BE49-F238E27FC236}">
                  <a16:creationId xmlns:a16="http://schemas.microsoft.com/office/drawing/2014/main" id="{ECDE07BF-A636-4F9D-8E23-EB4979C1A85F}"/>
                </a:ext>
              </a:extLst>
            </p:cNvPr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74;p31">
              <a:extLst>
                <a:ext uri="{FF2B5EF4-FFF2-40B4-BE49-F238E27FC236}">
                  <a16:creationId xmlns:a16="http://schemas.microsoft.com/office/drawing/2014/main" id="{59545D33-CDF2-4F19-BCE6-D2289F39EA1E}"/>
                </a:ext>
              </a:extLst>
            </p:cNvPr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75;p31">
              <a:extLst>
                <a:ext uri="{FF2B5EF4-FFF2-40B4-BE49-F238E27FC236}">
                  <a16:creationId xmlns:a16="http://schemas.microsoft.com/office/drawing/2014/main" id="{09CEFBBC-AE0A-49C1-9E3F-8A79D4D9B2F5}"/>
                </a:ext>
              </a:extLst>
            </p:cNvPr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76;p31">
              <a:extLst>
                <a:ext uri="{FF2B5EF4-FFF2-40B4-BE49-F238E27FC236}">
                  <a16:creationId xmlns:a16="http://schemas.microsoft.com/office/drawing/2014/main" id="{06A770C9-D459-4A94-A95D-22CE8ADB4520}"/>
                </a:ext>
              </a:extLst>
            </p:cNvPr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77;p31">
              <a:extLst>
                <a:ext uri="{FF2B5EF4-FFF2-40B4-BE49-F238E27FC236}">
                  <a16:creationId xmlns:a16="http://schemas.microsoft.com/office/drawing/2014/main" id="{C9DAF03C-0B18-4C03-928F-7AD880B73192}"/>
                </a:ext>
              </a:extLst>
            </p:cNvPr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78;p31">
              <a:extLst>
                <a:ext uri="{FF2B5EF4-FFF2-40B4-BE49-F238E27FC236}">
                  <a16:creationId xmlns:a16="http://schemas.microsoft.com/office/drawing/2014/main" id="{D479FEA7-8E26-4924-AA18-270F3D58222C}"/>
                </a:ext>
              </a:extLst>
            </p:cNvPr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79;p31">
              <a:extLst>
                <a:ext uri="{FF2B5EF4-FFF2-40B4-BE49-F238E27FC236}">
                  <a16:creationId xmlns:a16="http://schemas.microsoft.com/office/drawing/2014/main" id="{FCAE62BD-986D-4F6F-AEA0-25D993A27CDF}"/>
                </a:ext>
              </a:extLst>
            </p:cNvPr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80;p31">
              <a:extLst>
                <a:ext uri="{FF2B5EF4-FFF2-40B4-BE49-F238E27FC236}">
                  <a16:creationId xmlns:a16="http://schemas.microsoft.com/office/drawing/2014/main" id="{A5A3E603-8954-44C5-8F5E-1293CFD89C0C}"/>
                </a:ext>
              </a:extLst>
            </p:cNvPr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81;p31">
              <a:extLst>
                <a:ext uri="{FF2B5EF4-FFF2-40B4-BE49-F238E27FC236}">
                  <a16:creationId xmlns:a16="http://schemas.microsoft.com/office/drawing/2014/main" id="{A00045F9-917B-4237-A44C-CB69663FB4A5}"/>
                </a:ext>
              </a:extLst>
            </p:cNvPr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82;p31">
              <a:extLst>
                <a:ext uri="{FF2B5EF4-FFF2-40B4-BE49-F238E27FC236}">
                  <a16:creationId xmlns:a16="http://schemas.microsoft.com/office/drawing/2014/main" id="{3E150EBC-CDF4-433A-8636-C5537661B5D9}"/>
                </a:ext>
              </a:extLst>
            </p:cNvPr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83;p31">
              <a:extLst>
                <a:ext uri="{FF2B5EF4-FFF2-40B4-BE49-F238E27FC236}">
                  <a16:creationId xmlns:a16="http://schemas.microsoft.com/office/drawing/2014/main" id="{3166FD65-285E-4DA4-8812-2328DAE4511F}"/>
                </a:ext>
              </a:extLst>
            </p:cNvPr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84;p31">
              <a:extLst>
                <a:ext uri="{FF2B5EF4-FFF2-40B4-BE49-F238E27FC236}">
                  <a16:creationId xmlns:a16="http://schemas.microsoft.com/office/drawing/2014/main" id="{D17E642B-5A63-4740-A04B-4AA701514FE4}"/>
                </a:ext>
              </a:extLst>
            </p:cNvPr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85;p31">
              <a:extLst>
                <a:ext uri="{FF2B5EF4-FFF2-40B4-BE49-F238E27FC236}">
                  <a16:creationId xmlns:a16="http://schemas.microsoft.com/office/drawing/2014/main" id="{3E87E531-B872-43A3-8E39-DF1D36B19E16}"/>
                </a:ext>
              </a:extLst>
            </p:cNvPr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86;p31">
              <a:extLst>
                <a:ext uri="{FF2B5EF4-FFF2-40B4-BE49-F238E27FC236}">
                  <a16:creationId xmlns:a16="http://schemas.microsoft.com/office/drawing/2014/main" id="{CEC5D12D-58CE-4779-9413-7EAF944C7A94}"/>
                </a:ext>
              </a:extLst>
            </p:cNvPr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87;p31">
              <a:extLst>
                <a:ext uri="{FF2B5EF4-FFF2-40B4-BE49-F238E27FC236}">
                  <a16:creationId xmlns:a16="http://schemas.microsoft.com/office/drawing/2014/main" id="{44AEF9A7-46D4-4183-A475-79763FC43744}"/>
                </a:ext>
              </a:extLst>
            </p:cNvPr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88;p31">
              <a:extLst>
                <a:ext uri="{FF2B5EF4-FFF2-40B4-BE49-F238E27FC236}">
                  <a16:creationId xmlns:a16="http://schemas.microsoft.com/office/drawing/2014/main" id="{35D50414-418D-4451-A4CF-F599B8FAE6D8}"/>
                </a:ext>
              </a:extLst>
            </p:cNvPr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89;p31">
              <a:extLst>
                <a:ext uri="{FF2B5EF4-FFF2-40B4-BE49-F238E27FC236}">
                  <a16:creationId xmlns:a16="http://schemas.microsoft.com/office/drawing/2014/main" id="{1B925B3A-5505-4F28-A59C-C46B3869D72B}"/>
                </a:ext>
              </a:extLst>
            </p:cNvPr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90;p31">
              <a:extLst>
                <a:ext uri="{FF2B5EF4-FFF2-40B4-BE49-F238E27FC236}">
                  <a16:creationId xmlns:a16="http://schemas.microsoft.com/office/drawing/2014/main" id="{1758BE98-8985-4511-9897-5098530841B6}"/>
                </a:ext>
              </a:extLst>
            </p:cNvPr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91;p31">
              <a:extLst>
                <a:ext uri="{FF2B5EF4-FFF2-40B4-BE49-F238E27FC236}">
                  <a16:creationId xmlns:a16="http://schemas.microsoft.com/office/drawing/2014/main" id="{77F1DC4B-A892-44A3-B5FC-C42FA7803D5E}"/>
                </a:ext>
              </a:extLst>
            </p:cNvPr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92;p31">
              <a:extLst>
                <a:ext uri="{FF2B5EF4-FFF2-40B4-BE49-F238E27FC236}">
                  <a16:creationId xmlns:a16="http://schemas.microsoft.com/office/drawing/2014/main" id="{8F8B0865-475A-4CBB-9633-70F17BB9656E}"/>
                </a:ext>
              </a:extLst>
            </p:cNvPr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93;p31">
              <a:extLst>
                <a:ext uri="{FF2B5EF4-FFF2-40B4-BE49-F238E27FC236}">
                  <a16:creationId xmlns:a16="http://schemas.microsoft.com/office/drawing/2014/main" id="{01C51C6D-D96F-4872-AFFD-A5AA309D3C21}"/>
                </a:ext>
              </a:extLst>
            </p:cNvPr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94;p31">
              <a:extLst>
                <a:ext uri="{FF2B5EF4-FFF2-40B4-BE49-F238E27FC236}">
                  <a16:creationId xmlns:a16="http://schemas.microsoft.com/office/drawing/2014/main" id="{60131A9E-5498-44F8-B5F2-6E83F8DCDDB4}"/>
                </a:ext>
              </a:extLst>
            </p:cNvPr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95;p31">
              <a:extLst>
                <a:ext uri="{FF2B5EF4-FFF2-40B4-BE49-F238E27FC236}">
                  <a16:creationId xmlns:a16="http://schemas.microsoft.com/office/drawing/2014/main" id="{7F2E6E36-B3AB-41C6-836D-48EDEE4C844B}"/>
                </a:ext>
              </a:extLst>
            </p:cNvPr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96;p31">
              <a:extLst>
                <a:ext uri="{FF2B5EF4-FFF2-40B4-BE49-F238E27FC236}">
                  <a16:creationId xmlns:a16="http://schemas.microsoft.com/office/drawing/2014/main" id="{F7C04A2E-E099-4012-AC2F-9147F5D2F957}"/>
                </a:ext>
              </a:extLst>
            </p:cNvPr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97;p31">
              <a:extLst>
                <a:ext uri="{FF2B5EF4-FFF2-40B4-BE49-F238E27FC236}">
                  <a16:creationId xmlns:a16="http://schemas.microsoft.com/office/drawing/2014/main" id="{C0804C07-6949-46E9-8DD6-EA74FDB69F29}"/>
                </a:ext>
              </a:extLst>
            </p:cNvPr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98;p31">
              <a:extLst>
                <a:ext uri="{FF2B5EF4-FFF2-40B4-BE49-F238E27FC236}">
                  <a16:creationId xmlns:a16="http://schemas.microsoft.com/office/drawing/2014/main" id="{BA644377-D57C-4C42-BEA7-405103B63374}"/>
                </a:ext>
              </a:extLst>
            </p:cNvPr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99;p31">
              <a:extLst>
                <a:ext uri="{FF2B5EF4-FFF2-40B4-BE49-F238E27FC236}">
                  <a16:creationId xmlns:a16="http://schemas.microsoft.com/office/drawing/2014/main" id="{B2392236-3C93-44EF-B6E7-77971F0929B5}"/>
                </a:ext>
              </a:extLst>
            </p:cNvPr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00;p31">
              <a:extLst>
                <a:ext uri="{FF2B5EF4-FFF2-40B4-BE49-F238E27FC236}">
                  <a16:creationId xmlns:a16="http://schemas.microsoft.com/office/drawing/2014/main" id="{E97B5D84-4A3E-4B81-BC1B-E121A852F099}"/>
                </a:ext>
              </a:extLst>
            </p:cNvPr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01;p31">
              <a:extLst>
                <a:ext uri="{FF2B5EF4-FFF2-40B4-BE49-F238E27FC236}">
                  <a16:creationId xmlns:a16="http://schemas.microsoft.com/office/drawing/2014/main" id="{838033DF-CEBD-4ACF-9C53-7546428DE3DC}"/>
                </a:ext>
              </a:extLst>
            </p:cNvPr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" name="Google Shape;137;p27">
            <a:extLst>
              <a:ext uri="{FF2B5EF4-FFF2-40B4-BE49-F238E27FC236}">
                <a16:creationId xmlns:a16="http://schemas.microsoft.com/office/drawing/2014/main" id="{5BB39FDF-9DEC-44AA-AF55-3080EC8AB6EF}"/>
              </a:ext>
            </a:extLst>
          </p:cNvPr>
          <p:cNvCxnSpPr>
            <a:cxnSpLocks/>
          </p:cNvCxnSpPr>
          <p:nvPr/>
        </p:nvCxnSpPr>
        <p:spPr>
          <a:xfrm>
            <a:off x="3898973" y="2360543"/>
            <a:ext cx="0" cy="683285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40AE376C-8351-4D0B-8474-C4B0841740ED}"/>
              </a:ext>
            </a:extLst>
          </p:cNvPr>
          <p:cNvSpPr txBox="1"/>
          <p:nvPr/>
        </p:nvSpPr>
        <p:spPr>
          <a:xfrm>
            <a:off x="352838" y="224318"/>
            <a:ext cx="8572501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La variable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Country_code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es CO por el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código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del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país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,  la variable country es Colombia.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Estas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variables son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fijas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, lo que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quiere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decir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que no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cambian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en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este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análisis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. 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Las variables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New_cases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and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New_deaths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(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nuevos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casos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o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nuevas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muertes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) son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datos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actualizados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que se van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obteniendo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día a día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referente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a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cada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variable.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Mientras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cumulative_cases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es una variable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acumulativa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, la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cual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va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guardando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los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datos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de los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casos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anteriores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con el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dato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del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caso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actual.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Así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mismo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se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comporta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la variable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cumulative_deaths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</a:p>
          <a:p>
            <a:pPr marL="0" indent="0" algn="l">
              <a:spcAft>
                <a:spcPts val="1600"/>
              </a:spcAft>
            </a:pP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Cada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uno de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estos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datos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son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separados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por una coma(,) para que el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programa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los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pueda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procesar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de una forma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adecuado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.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0BA6F25-A2AB-4F01-BF74-B5D1E96A4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95" r="38152" b="52078"/>
          <a:stretch/>
        </p:blipFill>
        <p:spPr>
          <a:xfrm>
            <a:off x="1118151" y="3994844"/>
            <a:ext cx="7407717" cy="92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31221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656</Words>
  <Application>Microsoft Office PowerPoint</Application>
  <PresentationFormat>Presentación en pantalla (16:9)</PresentationFormat>
  <Paragraphs>48</Paragraphs>
  <Slides>13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Advent Pro Light</vt:lpstr>
      <vt:lpstr>Fira Sans Condensed Light</vt:lpstr>
      <vt:lpstr>Rajdhani</vt:lpstr>
      <vt:lpstr>Arial</vt:lpstr>
      <vt:lpstr>Anton</vt:lpstr>
      <vt:lpstr>Ai Tech Agency by Slidesgo</vt:lpstr>
      <vt:lpstr>PROYECTO DE MACHINE LEARNING</vt:lpstr>
      <vt:lpstr>Contexto</vt:lpstr>
      <vt:lpstr>CONTEXTO</vt:lpstr>
      <vt:lpstr> Acerca del COVID-19</vt:lpstr>
      <vt:lpstr>Primer caso COVID-19 Colombia</vt:lpstr>
      <vt:lpstr>Información actual del COVID-19 </vt:lpstr>
      <vt:lpstr>Presentación de PowerPoint</vt:lpstr>
      <vt:lpstr>Aplicación</vt:lpstr>
      <vt:lpstr>Presentación de PowerPoint</vt:lpstr>
      <vt:lpstr>Presentación de PowerPoint</vt:lpstr>
      <vt:lpstr>Presentación de PowerPoint</vt:lpstr>
      <vt:lpstr>Presentación de PowerPoint</vt:lpstr>
      <vt:lpstr>Cuando se realiza toda la predicción se establece que el día 18 de Octubre Colombia alcanzará 1.000.000 de casos positivos.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DE MACHINE LEARNING</dc:title>
  <dc:creator>Valentina R</dc:creator>
  <cp:lastModifiedBy>Valentina Rojas Pulgarin</cp:lastModifiedBy>
  <cp:revision>4</cp:revision>
  <dcterms:modified xsi:type="dcterms:W3CDTF">2020-10-07T19:00:55Z</dcterms:modified>
</cp:coreProperties>
</file>